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20"/>
  </p:notesMasterIdLst>
  <p:sldIdLst>
    <p:sldId id="404" r:id="rId2"/>
    <p:sldId id="257" r:id="rId3"/>
    <p:sldId id="276" r:id="rId4"/>
    <p:sldId id="258" r:id="rId5"/>
    <p:sldId id="405" r:id="rId6"/>
    <p:sldId id="259" r:id="rId7"/>
    <p:sldId id="406" r:id="rId8"/>
    <p:sldId id="275" r:id="rId9"/>
    <p:sldId id="277" r:id="rId10"/>
    <p:sldId id="416" r:id="rId11"/>
    <p:sldId id="263" r:id="rId12"/>
    <p:sldId id="262" r:id="rId13"/>
    <p:sldId id="260" r:id="rId14"/>
    <p:sldId id="286" r:id="rId15"/>
    <p:sldId id="284" r:id="rId16"/>
    <p:sldId id="285" r:id="rId17"/>
    <p:sldId id="288" r:id="rId18"/>
    <p:sldId id="280" r:id="rId19"/>
    <p:sldId id="290" r:id="rId20"/>
    <p:sldId id="264" r:id="rId21"/>
    <p:sldId id="325" r:id="rId22"/>
    <p:sldId id="265" r:id="rId23"/>
    <p:sldId id="311" r:id="rId24"/>
    <p:sldId id="266" r:id="rId25"/>
    <p:sldId id="267" r:id="rId26"/>
    <p:sldId id="268" r:id="rId27"/>
    <p:sldId id="312" r:id="rId28"/>
    <p:sldId id="271" r:id="rId29"/>
    <p:sldId id="272" r:id="rId30"/>
    <p:sldId id="313" r:id="rId31"/>
    <p:sldId id="315" r:id="rId32"/>
    <p:sldId id="418" r:id="rId33"/>
    <p:sldId id="261" r:id="rId34"/>
    <p:sldId id="316" r:id="rId35"/>
    <p:sldId id="318" r:id="rId36"/>
    <p:sldId id="317" r:id="rId37"/>
    <p:sldId id="347" r:id="rId38"/>
    <p:sldId id="319" r:id="rId39"/>
    <p:sldId id="322" r:id="rId40"/>
    <p:sldId id="320" r:id="rId41"/>
    <p:sldId id="323" r:id="rId42"/>
    <p:sldId id="324" r:id="rId43"/>
    <p:sldId id="327" r:id="rId44"/>
    <p:sldId id="328" r:id="rId45"/>
    <p:sldId id="321" r:id="rId46"/>
    <p:sldId id="329" r:id="rId47"/>
    <p:sldId id="330" r:id="rId48"/>
    <p:sldId id="331" r:id="rId49"/>
    <p:sldId id="332" r:id="rId50"/>
    <p:sldId id="333" r:id="rId51"/>
    <p:sldId id="334" r:id="rId52"/>
    <p:sldId id="335" r:id="rId53"/>
    <p:sldId id="337" r:id="rId54"/>
    <p:sldId id="417" r:id="rId55"/>
    <p:sldId id="336" r:id="rId56"/>
    <p:sldId id="344" r:id="rId57"/>
    <p:sldId id="345" r:id="rId58"/>
    <p:sldId id="342" r:id="rId59"/>
    <p:sldId id="343" r:id="rId60"/>
    <p:sldId id="338" r:id="rId61"/>
    <p:sldId id="339" r:id="rId62"/>
    <p:sldId id="340" r:id="rId63"/>
    <p:sldId id="348" r:id="rId64"/>
    <p:sldId id="407" r:id="rId65"/>
    <p:sldId id="350" r:id="rId66"/>
    <p:sldId id="351" r:id="rId67"/>
    <p:sldId id="410" r:id="rId68"/>
    <p:sldId id="352" r:id="rId69"/>
    <p:sldId id="411" r:id="rId70"/>
    <p:sldId id="413" r:id="rId71"/>
    <p:sldId id="414" r:id="rId72"/>
    <p:sldId id="412" r:id="rId73"/>
    <p:sldId id="353" r:id="rId74"/>
    <p:sldId id="357" r:id="rId75"/>
    <p:sldId id="358" r:id="rId76"/>
    <p:sldId id="359" r:id="rId77"/>
    <p:sldId id="360" r:id="rId78"/>
    <p:sldId id="361" r:id="rId79"/>
    <p:sldId id="362" r:id="rId80"/>
    <p:sldId id="363" r:id="rId81"/>
    <p:sldId id="364" r:id="rId82"/>
    <p:sldId id="365" r:id="rId83"/>
    <p:sldId id="366" r:id="rId84"/>
    <p:sldId id="367" r:id="rId85"/>
    <p:sldId id="408" r:id="rId86"/>
    <p:sldId id="409" r:id="rId87"/>
    <p:sldId id="369" r:id="rId88"/>
    <p:sldId id="370" r:id="rId89"/>
    <p:sldId id="372" r:id="rId90"/>
    <p:sldId id="373" r:id="rId91"/>
    <p:sldId id="374" r:id="rId92"/>
    <p:sldId id="375" r:id="rId93"/>
    <p:sldId id="376" r:id="rId94"/>
    <p:sldId id="377" r:id="rId95"/>
    <p:sldId id="378" r:id="rId96"/>
    <p:sldId id="379" r:id="rId97"/>
    <p:sldId id="380" r:id="rId98"/>
    <p:sldId id="381"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3" r:id="rId1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hiba" initials="t" lastIdx="8" clrIdx="0"/>
  <p:cmAuthor id="1" name="acer" initials="a" lastIdx="19" clrIdx="1"/>
  <p:cmAuthor id="2"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1A"/>
    <a:srgbClr val="FF00FF"/>
    <a:srgbClr val="1B5E95"/>
    <a:srgbClr val="FFFFCC"/>
    <a:srgbClr val="FFCC99"/>
    <a:srgbClr val="FCD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56093" autoAdjust="0"/>
  </p:normalViewPr>
  <p:slideViewPr>
    <p:cSldViewPr>
      <p:cViewPr>
        <p:scale>
          <a:sx n="96" d="100"/>
          <a:sy n="96" d="100"/>
        </p:scale>
        <p:origin x="-12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1-21T22:01:53.875" idx="8">
    <p:pos x="5479" y="1207"/>
    <p:text>Diğer olarak ifade edilen dosya numaraları yıl sonunda incelenir ve kurumun dosya planından sorumlu birimlerine bildirilir.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A8EA7-D4B8-4305-B25F-7D4331628CBC}" type="datetimeFigureOut">
              <a:rPr lang="tr-TR" smtClean="0"/>
              <a:pPr/>
              <a:t>01.07.2015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8030B-920F-4F1C-BBE0-EDA0363E4875}" type="slidenum">
              <a:rPr lang="tr-TR" smtClean="0"/>
              <a:pPr/>
              <a:t>‹#›</a:t>
            </a:fld>
            <a:endParaRPr lang="tr-TR"/>
          </a:p>
        </p:txBody>
      </p:sp>
    </p:spTree>
    <p:extLst>
      <p:ext uri="{BB962C8B-B14F-4D97-AF65-F5344CB8AC3E}">
        <p14:creationId xmlns:p14="http://schemas.microsoft.com/office/powerpoint/2010/main" val="194617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DC781E8-8206-42A6-A17D-673D61B4C5CD}" type="datetime1">
              <a:rPr lang="tr-TR" smtClean="0"/>
              <a:pPr/>
              <a:t>01.07.2015</a:t>
            </a:fld>
            <a:endParaRPr lang="tr-TR" dirty="0"/>
          </a:p>
        </p:txBody>
      </p:sp>
      <p:sp>
        <p:nvSpPr>
          <p:cNvPr id="2" name="1 Altbilgi Yer Tutucusu"/>
          <p:cNvSpPr>
            <a:spLocks noGrp="1"/>
          </p:cNvSpPr>
          <p:nvPr>
            <p:ph type="ftr" sz="quarter" idx="11"/>
          </p:nvPr>
        </p:nvSpPr>
        <p:spPr/>
        <p:txBody>
          <a:bodyPr/>
          <a:lstStyle/>
          <a:p>
            <a:endParaRPr lang="tr-TR" dirty="0"/>
          </a:p>
        </p:txBody>
      </p:sp>
      <p:sp>
        <p:nvSpPr>
          <p:cNvPr id="15" name="14 Slayt Numarası Yer Tutucusu"/>
          <p:cNvSpPr>
            <a:spLocks noGrp="1"/>
          </p:cNvSpPr>
          <p:nvPr>
            <p:ph type="sldNum" sz="quarter" idx="12"/>
          </p:nvPr>
        </p:nvSpPr>
        <p:spPr>
          <a:xfrm>
            <a:off x="8229600" y="6473952"/>
            <a:ext cx="758952" cy="246888"/>
          </a:xfrm>
        </p:spPr>
        <p:txBody>
          <a:bodyPr/>
          <a:lstStyle/>
          <a:p>
            <a:fld id="{87D2BA7A-0AA5-435E-9A92-6869658B5E95}"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0AFE5E9-8C96-4754-A03B-6115D8337D59}" type="datetime1">
              <a:rPr lang="tr-TR" smtClean="0"/>
              <a:pPr/>
              <a:t>01.07.2015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CFE9F18-DD86-4E97-B44B-E10A1DD9CF93}" type="datetime1">
              <a:rPr lang="tr-TR" smtClean="0"/>
              <a:pPr/>
              <a:t>01.07.2015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2C5C1704-D96D-428B-A4E8-C263DA9C3548}" type="datetime1">
              <a:rPr lang="tr-TR" smtClean="0"/>
              <a:pPr/>
              <a:t>01.07.2015</a:t>
            </a:fld>
            <a:endParaRPr lang="tr-TR" dirty="0"/>
          </a:p>
        </p:txBody>
      </p:sp>
      <p:sp>
        <p:nvSpPr>
          <p:cNvPr id="19" name="18 Altbilgi Yer Tutucusu"/>
          <p:cNvSpPr>
            <a:spLocks noGrp="1"/>
          </p:cNvSpPr>
          <p:nvPr>
            <p:ph type="ftr" sz="quarter" idx="11"/>
          </p:nvPr>
        </p:nvSpPr>
        <p:spPr>
          <a:xfrm>
            <a:off x="3581400" y="76200"/>
            <a:ext cx="2895600" cy="288925"/>
          </a:xfrm>
        </p:spPr>
        <p:txBody>
          <a:bodyPr/>
          <a:lstStyle/>
          <a:p>
            <a:endParaRPr lang="tr-TR" dirty="0"/>
          </a:p>
        </p:txBody>
      </p:sp>
      <p:sp>
        <p:nvSpPr>
          <p:cNvPr id="16" name="15 Slayt Numarası Yer Tutucusu"/>
          <p:cNvSpPr>
            <a:spLocks noGrp="1"/>
          </p:cNvSpPr>
          <p:nvPr>
            <p:ph type="sldNum" sz="quarter" idx="12"/>
          </p:nvPr>
        </p:nvSpPr>
        <p:spPr>
          <a:xfrm>
            <a:off x="8229600" y="6473952"/>
            <a:ext cx="758952" cy="246888"/>
          </a:xfrm>
        </p:spPr>
        <p:txBody>
          <a:bodyPr/>
          <a:lstStyle/>
          <a:p>
            <a:fld id="{87D2BA7A-0AA5-435E-9A92-6869658B5E95}"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740DC485-A848-426E-99DD-E77036058EF0}" type="datetime1">
              <a:rPr lang="tr-TR" smtClean="0"/>
              <a:pPr/>
              <a:t>01.07.2015</a:t>
            </a:fld>
            <a:endParaRPr lang="tr-TR" dirty="0"/>
          </a:p>
        </p:txBody>
      </p:sp>
      <p:sp>
        <p:nvSpPr>
          <p:cNvPr id="11" name="10 Altbilgi Yer Tutucusu"/>
          <p:cNvSpPr>
            <a:spLocks noGrp="1"/>
          </p:cNvSpPr>
          <p:nvPr>
            <p:ph type="ftr" sz="quarter" idx="11"/>
          </p:nvPr>
        </p:nvSpPr>
        <p:spPr/>
        <p:txBody>
          <a:bodyPr/>
          <a:lstStyle/>
          <a:p>
            <a:endParaRPr lang="tr-TR" dirty="0"/>
          </a:p>
        </p:txBody>
      </p:sp>
      <p:sp>
        <p:nvSpPr>
          <p:cNvPr id="16" name="15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4AFA89A3-70C1-4157-8222-FF93C9920D4D}" type="datetime1">
              <a:rPr lang="tr-TR" smtClean="0"/>
              <a:pPr/>
              <a:t>01.07.2015</a:t>
            </a:fld>
            <a:endParaRPr lang="tr-TR" dirty="0"/>
          </a:p>
        </p:txBody>
      </p:sp>
      <p:sp>
        <p:nvSpPr>
          <p:cNvPr id="10" name="9 Altbilgi Yer Tutucusu"/>
          <p:cNvSpPr>
            <a:spLocks noGrp="1"/>
          </p:cNvSpPr>
          <p:nvPr>
            <p:ph type="ftr" sz="quarter" idx="11"/>
          </p:nvPr>
        </p:nvSpPr>
        <p:spPr/>
        <p:txBody>
          <a:bodyPr/>
          <a:lstStyle/>
          <a:p>
            <a:endParaRPr lang="tr-TR" dirty="0"/>
          </a:p>
        </p:txBody>
      </p:sp>
      <p:sp>
        <p:nvSpPr>
          <p:cNvPr id="31" name="30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67F49899-88EB-4FB5-86D8-924C4759EFAF}" type="datetime1">
              <a:rPr lang="tr-TR" smtClean="0"/>
              <a:pPr/>
              <a:t>01.07.2015</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a:xfrm>
            <a:off x="8229600" y="6477000"/>
            <a:ext cx="762000" cy="246888"/>
          </a:xfrm>
        </p:spPr>
        <p:txBody>
          <a:bodyPr/>
          <a:lstStyle/>
          <a:p>
            <a:fld id="{87D2BA7A-0AA5-435E-9A92-6869658B5E95}" type="slidenum">
              <a:rPr lang="tr-TR" smtClean="0"/>
              <a:pPr/>
              <a:t>‹#›</a:t>
            </a:fld>
            <a:endParaRPr lang="tr-TR" dirty="0"/>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51F44A04-7354-4769-9E59-C737957847A1}" type="datetime1">
              <a:rPr lang="tr-TR" smtClean="0"/>
              <a:pPr/>
              <a:t>01.07.2015</a:t>
            </a:fld>
            <a:endParaRPr lang="tr-TR" dirty="0"/>
          </a:p>
        </p:txBody>
      </p:sp>
      <p:sp>
        <p:nvSpPr>
          <p:cNvPr id="21" name="20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477E41D6-6D9A-4DF4-B9DA-1DCBA4240C36}" type="datetime1">
              <a:rPr lang="tr-TR" smtClean="0"/>
              <a:pPr/>
              <a:t>01.07.2015</a:t>
            </a:fld>
            <a:endParaRPr lang="tr-TR" dirty="0"/>
          </a:p>
        </p:txBody>
      </p:sp>
      <p:sp>
        <p:nvSpPr>
          <p:cNvPr id="24" name="23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9BB736E1-C545-46C0-8C0F-6BB8574928C6}" type="datetime1">
              <a:rPr lang="tr-TR" smtClean="0"/>
              <a:pPr/>
              <a:t>01.07.2015</a:t>
            </a:fld>
            <a:endParaRPr lang="tr-TR" dirty="0"/>
          </a:p>
        </p:txBody>
      </p:sp>
      <p:sp>
        <p:nvSpPr>
          <p:cNvPr id="29" name="28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9B1C57DD-DC31-420A-AED2-EA831A8ED3B0}" type="datetime1">
              <a:rPr lang="tr-TR" smtClean="0"/>
              <a:pPr/>
              <a:t>01.07.2015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31" name="30 Slayt Numarası Yer Tutucusu"/>
          <p:cNvSpPr>
            <a:spLocks noGrp="1"/>
          </p:cNvSpPr>
          <p:nvPr>
            <p:ph type="sldNum" sz="quarter" idx="12"/>
          </p:nvPr>
        </p:nvSpPr>
        <p:spPr/>
        <p:txBody>
          <a:bodyPr/>
          <a:lstStyle/>
          <a:p>
            <a:fld id="{87D2BA7A-0AA5-435E-9A92-6869658B5E95}" type="slidenum">
              <a:rPr lang="tr-TR" smtClean="0"/>
              <a:pPr/>
              <a:t>‹#›</a:t>
            </a:fld>
            <a:endParaRPr lang="tr-TR" dirty="0"/>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4ED18D8-4CEE-4F80-B31F-8280E87F2E07}" type="datetime1">
              <a:rPr lang="tr-TR" smtClean="0"/>
              <a:pPr/>
              <a:t>01.07.2015</a:t>
            </a:fld>
            <a:endParaRPr lang="tr-TR" dirty="0"/>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dirty="0"/>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7D2BA7A-0AA5-435E-9A92-6869658B5E95}" type="slidenum">
              <a:rPr lang="tr-TR" smtClean="0"/>
              <a:pPr/>
              <a:t>‹#›</a:t>
            </a:fld>
            <a:endParaRPr lang="tr-TR" dirty="0"/>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khb41.ib@saglik.gov.t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
            </a:r>
            <a:br>
              <a:rPr lang="tr-TR" dirty="0" smtClean="0"/>
            </a:br>
            <a:endParaRPr lang="tr-TR" dirty="0"/>
          </a:p>
        </p:txBody>
      </p:sp>
      <p:sp>
        <p:nvSpPr>
          <p:cNvPr id="3" name="2 Alt Başlık"/>
          <p:cNvSpPr>
            <a:spLocks noGrp="1"/>
          </p:cNvSpPr>
          <p:nvPr>
            <p:ph type="subTitle" idx="1"/>
          </p:nvPr>
        </p:nvSpPr>
        <p:spPr/>
        <p:txBody>
          <a:bodyPr/>
          <a:lstStyle/>
          <a:p>
            <a:endParaRPr lang="tr-TR" dirty="0" smtClean="0"/>
          </a:p>
          <a:p>
            <a:endParaRPr lang="tr-TR" dirty="0"/>
          </a:p>
        </p:txBody>
      </p:sp>
      <p:sp>
        <p:nvSpPr>
          <p:cNvPr id="6" name="Dikdörtgen 11"/>
          <p:cNvSpPr/>
          <p:nvPr/>
        </p:nvSpPr>
        <p:spPr>
          <a:xfrm>
            <a:off x="0" y="2643182"/>
            <a:ext cx="9144000" cy="584775"/>
          </a:xfrm>
          <a:prstGeom prst="rect">
            <a:avLst/>
          </a:prstGeom>
        </p:spPr>
        <p:txBody>
          <a:bodyPr wrap="square">
            <a:spAutoFit/>
          </a:bodyPr>
          <a:lstStyle/>
          <a:p>
            <a:pPr lvl="0" algn="ctr"/>
            <a:r>
              <a:rPr lang="tr-TR" sz="3200" b="1" dirty="0" smtClean="0">
                <a:solidFill>
                  <a:prstClr val="black"/>
                </a:solidFill>
                <a:latin typeface="Times New Roman" panose="02020603050405020304" pitchFamily="18" charset="0"/>
                <a:cs typeface="Times New Roman" panose="02020603050405020304" pitchFamily="18" charset="0"/>
              </a:rPr>
              <a:t>AĞRI İBRAHİM ÇEÇEN ÜNİVERSİTESİ</a:t>
            </a:r>
            <a:endParaRPr lang="tr-TR" sz="3200" b="1" dirty="0">
              <a:solidFill>
                <a:prstClr val="black"/>
              </a:solidFill>
              <a:latin typeface="Times New Roman" panose="02020603050405020304" pitchFamily="18" charset="0"/>
              <a:cs typeface="Times New Roman" panose="02020603050405020304" pitchFamily="18" charset="0"/>
            </a:endParaRPr>
          </a:p>
        </p:txBody>
      </p:sp>
      <p:sp>
        <p:nvSpPr>
          <p:cNvPr id="7" name="6 Dikdörtgen"/>
          <p:cNvSpPr/>
          <p:nvPr/>
        </p:nvSpPr>
        <p:spPr>
          <a:xfrm>
            <a:off x="785786" y="3500438"/>
            <a:ext cx="7643866" cy="2431435"/>
          </a:xfrm>
          <a:prstGeom prst="rect">
            <a:avLst/>
          </a:prstGeom>
        </p:spPr>
        <p:txBody>
          <a:bodyPr wrap="square">
            <a:spAutoFit/>
          </a:bodyPr>
          <a:lstStyle/>
          <a:p>
            <a:pPr algn="ctr"/>
            <a:r>
              <a:rPr lang="tr-TR" sz="3200" b="1" dirty="0" smtClean="0">
                <a:latin typeface="Times New Roman" panose="02020603050405020304" pitchFamily="18" charset="0"/>
                <a:cs typeface="Times New Roman" panose="02020603050405020304" pitchFamily="18" charset="0"/>
              </a:rPr>
              <a:t>YAZI İŞLERİ MÜDÜRLÜĞÜ </a:t>
            </a:r>
          </a:p>
          <a:p>
            <a:pPr algn="ctr"/>
            <a:endParaRPr lang="tr-TR" sz="4000" b="1" u="sng" dirty="0" smtClean="0">
              <a:solidFill>
                <a:srgbClr val="FF0000"/>
              </a:solidFill>
              <a:latin typeface="Century Schoolbook" pitchFamily="18" charset="0"/>
            </a:endParaRPr>
          </a:p>
          <a:p>
            <a:pPr algn="ctr"/>
            <a:r>
              <a:rPr lang="tr-TR" sz="4000" b="1" u="sng" dirty="0" smtClean="0">
                <a:solidFill>
                  <a:srgbClr val="FF0000"/>
                </a:solidFill>
                <a:latin typeface="Century Schoolbook" pitchFamily="18" charset="0"/>
              </a:rPr>
              <a:t>RESMİ YAZIŞMA KURALLARI</a:t>
            </a:r>
            <a:endParaRPr lang="tr-TR" sz="4000" u="sng" dirty="0">
              <a:solidFill>
                <a:srgbClr val="FF0000"/>
              </a:solidFill>
              <a:latin typeface="Century Schoolbook" pitchFamily="18" charset="0"/>
            </a:endParaRPr>
          </a:p>
        </p:txBody>
      </p:sp>
      <p:pic>
        <p:nvPicPr>
          <p:cNvPr id="8" name="Picture 15" descr="AG00003_"/>
          <p:cNvPicPr>
            <a:picLocks noChangeAspect="1" noChangeArrowheads="1" noCrop="1"/>
          </p:cNvPicPr>
          <p:nvPr/>
        </p:nvPicPr>
        <p:blipFill>
          <a:blip r:embed="rId2" cstate="print"/>
          <a:srcRect/>
          <a:stretch>
            <a:fillRect/>
          </a:stretch>
        </p:blipFill>
        <p:spPr bwMode="auto">
          <a:xfrm>
            <a:off x="0" y="4886325"/>
            <a:ext cx="2071670" cy="1971675"/>
          </a:xfrm>
          <a:prstGeom prst="rect">
            <a:avLst/>
          </a:prstGeom>
          <a:noFill/>
          <a:ln w="9525">
            <a:noFill/>
            <a:miter lim="800000"/>
            <a:headEnd/>
            <a:tailEnd/>
          </a:ln>
        </p:spPr>
      </p:pic>
      <p:pic>
        <p:nvPicPr>
          <p:cNvPr id="1026" name="Picture 2" descr="C:\Users\SH\Desktop\logom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330" y="438150"/>
            <a:ext cx="2433340" cy="187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539750" y="2500306"/>
            <a:ext cx="8208963" cy="3521082"/>
          </a:xfrm>
        </p:spPr>
        <p:txBody>
          <a:bodyPr>
            <a:normAutofit lnSpcReduction="10000"/>
          </a:bodyPr>
          <a:lstStyle/>
          <a:p>
            <a:pPr marL="0" indent="0" algn="just" eaLnBrk="1" hangingPunct="1">
              <a:buFontTx/>
              <a:buNone/>
            </a:pPr>
            <a:r>
              <a:rPr lang="tr-TR" dirty="0" smtClean="0"/>
              <a:t>Resmi yazılarda </a:t>
            </a:r>
            <a:r>
              <a:rPr lang="tr-TR" dirty="0" smtClean="0">
                <a:solidFill>
                  <a:srgbClr val="002060"/>
                </a:solidFill>
              </a:rPr>
              <a:t>"Times New Roman" </a:t>
            </a:r>
            <a:r>
              <a:rPr lang="tr-TR" dirty="0" smtClean="0"/>
              <a:t>yazı tipi için </a:t>
            </a:r>
            <a:r>
              <a:rPr lang="tr-TR" dirty="0" smtClean="0">
                <a:solidFill>
                  <a:srgbClr val="002060"/>
                </a:solidFill>
              </a:rPr>
              <a:t>12 punto; ‘’</a:t>
            </a:r>
            <a:r>
              <a:rPr lang="tr-TR" dirty="0" err="1" smtClean="0">
                <a:solidFill>
                  <a:srgbClr val="002060"/>
                </a:solidFill>
              </a:rPr>
              <a:t>Arial</a:t>
            </a:r>
            <a:r>
              <a:rPr lang="tr-TR" dirty="0" smtClean="0">
                <a:solidFill>
                  <a:srgbClr val="002060"/>
                </a:solidFill>
              </a:rPr>
              <a:t>’’ </a:t>
            </a:r>
            <a:r>
              <a:rPr lang="tr-TR" dirty="0" smtClean="0">
                <a:solidFill>
                  <a:schemeClr val="tx1"/>
                </a:solidFill>
              </a:rPr>
              <a:t>içinse </a:t>
            </a:r>
            <a:r>
              <a:rPr lang="tr-TR" dirty="0" smtClean="0">
                <a:solidFill>
                  <a:srgbClr val="002060"/>
                </a:solidFill>
              </a:rPr>
              <a:t>11 punto </a:t>
            </a:r>
            <a:r>
              <a:rPr lang="tr-TR" dirty="0" smtClean="0"/>
              <a:t>boyutunun kullanılması esastır.</a:t>
            </a:r>
          </a:p>
          <a:p>
            <a:pPr marL="0" indent="0" algn="just" eaLnBrk="1" hangingPunct="1">
              <a:buFontTx/>
              <a:buNone/>
            </a:pPr>
            <a:endParaRPr lang="tr-TR" dirty="0" smtClean="0">
              <a:solidFill>
                <a:srgbClr val="08C9F0"/>
              </a:solidFill>
            </a:endParaRPr>
          </a:p>
          <a:p>
            <a:pPr marL="0" indent="0" algn="just" eaLnBrk="1" hangingPunct="1">
              <a:buFontTx/>
              <a:buNone/>
            </a:pPr>
            <a:r>
              <a:rPr lang="tr-TR" dirty="0" smtClean="0">
                <a:solidFill>
                  <a:srgbClr val="002060"/>
                </a:solidFill>
              </a:rPr>
              <a:t>Rapor, form ve analiz </a:t>
            </a:r>
            <a:r>
              <a:rPr lang="tr-TR" dirty="0" smtClean="0"/>
              <a:t>gibi özelliği olan metinlerde farklı yazı tipi ve karakter boyutu kullanılabilir.</a:t>
            </a:r>
          </a:p>
        </p:txBody>
      </p:sp>
      <p:sp>
        <p:nvSpPr>
          <p:cNvPr id="5" name="1 Başlık"/>
          <p:cNvSpPr>
            <a:spLocks noGrp="1"/>
          </p:cNvSpPr>
          <p:nvPr>
            <p:ph type="title"/>
          </p:nvPr>
        </p:nvSpPr>
        <p:spPr>
          <a:xfrm>
            <a:off x="857224" y="1571612"/>
            <a:ext cx="8286776" cy="785818"/>
          </a:xfrm>
        </p:spPr>
        <p:txBody>
          <a:bodyPr>
            <a:normAutofit/>
          </a:bodyPr>
          <a:lstStyle/>
          <a:p>
            <a:pPr algn="ctr"/>
            <a:r>
              <a:rPr lang="tr-TR" sz="4000" dirty="0" smtClean="0">
                <a:solidFill>
                  <a:srgbClr val="FF0000"/>
                </a:solidFill>
              </a:rPr>
              <a:t>YAZI TİPİ ve KARAKTER BOYUTU</a:t>
            </a:r>
            <a:endParaRPr lang="tr-TR" sz="4000" dirty="0">
              <a:solidFill>
                <a:srgbClr val="FF0000"/>
              </a:solidFill>
            </a:endParaRPr>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1"/>
            <a:ext cx="1979712" cy="15285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dirty="0" smtClean="0"/>
              <a:t>Aynı  dosya numarasını taşıyan belgelerin yoğunluğundan dolayı erişimin daha etkin sağlanabilmesi amacıyla dosya planında herhangi bir istisna getirilmemiş ise, coğrafik, alfabetik veya kronolojik dosyalama yapılabilecektir.</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100</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1958434" cy="1512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28800"/>
            <a:ext cx="8229600" cy="4695800"/>
          </a:xfrm>
        </p:spPr>
        <p:txBody>
          <a:bodyPr>
            <a:normAutofit fontScale="85000" lnSpcReduction="10000"/>
          </a:bodyPr>
          <a:lstStyle/>
          <a:p>
            <a:pPr algn="just"/>
            <a:r>
              <a:rPr lang="tr-TR" dirty="0" smtClean="0"/>
              <a:t>Dosya planında istisna getirilen ayırımlara ilişkin </a:t>
            </a:r>
            <a:r>
              <a:rPr lang="tr-TR" dirty="0" smtClean="0">
                <a:solidFill>
                  <a:srgbClr val="0070C0"/>
                </a:solidFill>
              </a:rPr>
              <a:t>kullanılacak kısaltmalar </a:t>
            </a:r>
            <a:r>
              <a:rPr lang="tr-TR" dirty="0" smtClean="0"/>
              <a:t>planın "Ek-1 ve Ek-2" bölümünde verilmiştir. </a:t>
            </a:r>
          </a:p>
          <a:p>
            <a:pPr algn="just"/>
            <a:r>
              <a:rPr lang="tr-TR" dirty="0" smtClean="0"/>
              <a:t>Bu ayırımların gerektirdiği durumlarda "Ek-1 ve Ek-2" bölümünde verilen kısaltmalar veya kodlar, dosya numarasına, </a:t>
            </a:r>
            <a:r>
              <a:rPr lang="tr-TR" dirty="0" smtClean="0">
                <a:solidFill>
                  <a:srgbClr val="FF00FF"/>
                </a:solidFill>
              </a:rPr>
              <a:t>“/”</a:t>
            </a:r>
            <a:r>
              <a:rPr lang="tr-TR" dirty="0" smtClean="0"/>
              <a:t> işaretinin ardından yansıtılacak; gerektiği durumlarda da ayrı dosyalar açılması sağlanacaktır.</a:t>
            </a:r>
          </a:p>
          <a:p>
            <a:pPr algn="just">
              <a:buNone/>
            </a:pPr>
            <a:endParaRPr lang="tr-TR" dirty="0" smtClean="0"/>
          </a:p>
          <a:p>
            <a:pPr>
              <a:buNone/>
            </a:pPr>
            <a:r>
              <a:rPr lang="tr-TR" dirty="0" smtClean="0"/>
              <a:t>   </a:t>
            </a:r>
            <a:r>
              <a:rPr lang="tr-TR" dirty="0" smtClean="0">
                <a:solidFill>
                  <a:srgbClr val="00B050"/>
                </a:solidFill>
              </a:rPr>
              <a:t>Örnek: </a:t>
            </a:r>
            <a:r>
              <a:rPr lang="tr-TR" u="sng" dirty="0" smtClean="0"/>
              <a:t>622.01</a:t>
            </a:r>
            <a:r>
              <a:rPr lang="tr-TR" u="sng" dirty="0" smtClean="0">
                <a:solidFill>
                  <a:srgbClr val="FF00FF"/>
                </a:solidFill>
              </a:rPr>
              <a:t>/69</a:t>
            </a:r>
            <a:r>
              <a:rPr lang="tr-TR" dirty="0" smtClean="0"/>
              <a:t> : Talep ve Şikayetler  (Kocaeli)     </a:t>
            </a:r>
            <a:r>
              <a:rPr lang="tr-TR" u="sng" dirty="0" smtClean="0"/>
              <a:t>724.01.03</a:t>
            </a:r>
            <a:r>
              <a:rPr lang="tr-TR" u="sng" dirty="0" smtClean="0">
                <a:solidFill>
                  <a:srgbClr val="FF00FF"/>
                </a:solidFill>
              </a:rPr>
              <a:t>/DE</a:t>
            </a:r>
            <a:r>
              <a:rPr lang="tr-TR" dirty="0" smtClean="0"/>
              <a:t>: Ülkelerle İşbirliği (Almanya)</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101</a:t>
            </a:fld>
            <a:endParaRPr lang="tr-T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pic>
        <p:nvPicPr>
          <p:cNvPr id="2051" name="Picture 3"/>
          <p:cNvPicPr>
            <a:picLocks noGrp="1" noChangeAspect="1" noChangeArrowheads="1"/>
          </p:cNvPicPr>
          <p:nvPr>
            <p:ph idx="1"/>
          </p:nvPr>
        </p:nvPicPr>
        <p:blipFill>
          <a:blip r:embed="rId2" cstate="print"/>
          <a:stretch>
            <a:fillRect/>
          </a:stretch>
        </p:blipFill>
        <p:spPr bwMode="auto">
          <a:xfrm>
            <a:off x="1295464" y="1554163"/>
            <a:ext cx="6705472" cy="4525962"/>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87D2BA7A-0AA5-435E-9A92-6869658B5E95}" type="slidenum">
              <a:rPr lang="tr-TR" smtClean="0"/>
              <a:pPr/>
              <a:t>102</a:t>
            </a:fld>
            <a:endParaRPr lang="tr-TR" dirty="0"/>
          </a:p>
        </p:txBody>
      </p:sp>
      <p:sp>
        <p:nvSpPr>
          <p:cNvPr id="6" name="5 Dikdörtgen"/>
          <p:cNvSpPr/>
          <p:nvPr/>
        </p:nvSpPr>
        <p:spPr>
          <a:xfrm>
            <a:off x="1357290" y="1142984"/>
            <a:ext cx="6500858" cy="369332"/>
          </a:xfrm>
          <a:prstGeom prst="rect">
            <a:avLst/>
          </a:prstGeom>
        </p:spPr>
        <p:txBody>
          <a:bodyPr wrap="square">
            <a:spAutoFit/>
          </a:bodyPr>
          <a:lstStyle/>
          <a:p>
            <a:r>
              <a:rPr lang="tr-TR" dirty="0" smtClean="0">
                <a:solidFill>
                  <a:srgbClr val="00B050"/>
                </a:solidFill>
              </a:rPr>
              <a:t>Örnek: </a:t>
            </a:r>
            <a:r>
              <a:rPr lang="tr-TR" u="sng" dirty="0" smtClean="0"/>
              <a:t>622.01</a:t>
            </a:r>
            <a:r>
              <a:rPr lang="tr-TR" u="sng" dirty="0" smtClean="0">
                <a:solidFill>
                  <a:srgbClr val="FF00FF"/>
                </a:solidFill>
              </a:rPr>
              <a:t>/69</a:t>
            </a:r>
            <a:r>
              <a:rPr lang="tr-TR" dirty="0" smtClean="0"/>
              <a:t> : Talep ve Şikayetler  (Kocaeli) </a:t>
            </a:r>
            <a:endParaRPr lang="tr-T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1 Başlık"/>
          <p:cNvSpPr>
            <a:spLocks noGrp="1"/>
          </p:cNvSpPr>
          <p:nvPr>
            <p:ph type="title"/>
          </p:nvPr>
        </p:nvSpPr>
        <p:spPr/>
        <p:txBody>
          <a:bodyPr>
            <a:normAutofit fontScale="90000"/>
          </a:bodyPr>
          <a:lstStyle/>
          <a:p>
            <a:r>
              <a:rPr lang="tr-TR" dirty="0" smtClean="0"/>
              <a:t/>
            </a:r>
            <a:br>
              <a:rPr lang="tr-TR" dirty="0" smtClean="0"/>
            </a:b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71472" y="1785927"/>
            <a:ext cx="8072494" cy="4538674"/>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87D2BA7A-0AA5-435E-9A92-6869658B5E95}" type="slidenum">
              <a:rPr lang="tr-TR" smtClean="0"/>
              <a:pPr/>
              <a:t>103</a:t>
            </a:fld>
            <a:endParaRPr lang="tr-TR" dirty="0"/>
          </a:p>
        </p:txBody>
      </p:sp>
      <p:sp>
        <p:nvSpPr>
          <p:cNvPr id="6" name="1 Başlık"/>
          <p:cNvSpPr txBox="1">
            <a:spLocks/>
          </p:cNvSpPr>
          <p:nvPr/>
        </p:nvSpPr>
        <p:spPr>
          <a:xfrm>
            <a:off x="609600" y="856488"/>
            <a:ext cx="8229600" cy="1143000"/>
          </a:xfrm>
          <a:prstGeom prst="rect">
            <a:avLst/>
          </a:prstGeom>
        </p:spPr>
        <p:txBody>
          <a:bodyPr vert="horz" lIns="0" rIns="0" bIns="0"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smtClean="0">
                <a:ln>
                  <a:noFill/>
                </a:ln>
                <a:solidFill>
                  <a:schemeClr val="tx2"/>
                </a:solidFill>
                <a:effectLst/>
                <a:uLnTx/>
                <a:uFillTx/>
                <a:latin typeface="+mj-lt"/>
                <a:ea typeface="+mj-ea"/>
                <a:cs typeface="+mj-cs"/>
              </a:rPr>
              <a:t/>
            </a:r>
            <a:br>
              <a:rPr kumimoji="0" lang="tr-TR" sz="5000" b="0" i="0" u="none" strike="noStrike" kern="1200" cap="none" spc="0" normalizeH="0" baseline="0" noProof="0" smtClean="0">
                <a:ln>
                  <a:noFill/>
                </a:ln>
                <a:solidFill>
                  <a:schemeClr val="tx2"/>
                </a:solidFill>
                <a:effectLst/>
                <a:uLnTx/>
                <a:uFillTx/>
                <a:latin typeface="+mj-lt"/>
                <a:ea typeface="+mj-ea"/>
                <a:cs typeface="+mj-cs"/>
              </a:rPr>
            </a:br>
            <a:endParaRPr kumimoji="0" lang="tr-T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6 Dikdörtgen"/>
          <p:cNvSpPr/>
          <p:nvPr/>
        </p:nvSpPr>
        <p:spPr>
          <a:xfrm>
            <a:off x="1357290" y="1142984"/>
            <a:ext cx="6500858" cy="369332"/>
          </a:xfrm>
          <a:prstGeom prst="rect">
            <a:avLst/>
          </a:prstGeom>
        </p:spPr>
        <p:txBody>
          <a:bodyPr wrap="square">
            <a:spAutoFit/>
          </a:bodyPr>
          <a:lstStyle/>
          <a:p>
            <a:r>
              <a:rPr lang="tr-TR" dirty="0" smtClean="0">
                <a:solidFill>
                  <a:srgbClr val="00B050"/>
                </a:solidFill>
              </a:rPr>
              <a:t>Örnek: </a:t>
            </a:r>
            <a:r>
              <a:rPr lang="tr-TR" u="sng" dirty="0" smtClean="0"/>
              <a:t>724.01.03</a:t>
            </a:r>
            <a:r>
              <a:rPr lang="tr-TR" u="sng" dirty="0" smtClean="0">
                <a:solidFill>
                  <a:srgbClr val="FF00FF"/>
                </a:solidFill>
              </a:rPr>
              <a:t>/DE</a:t>
            </a:r>
            <a:r>
              <a:rPr lang="tr-TR" dirty="0" smtClean="0"/>
              <a:t>: Ülkelerle İşbirliği (Almanya)</a:t>
            </a:r>
            <a:endParaRPr lang="tr-T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071546"/>
            <a:ext cx="8784976" cy="5415880"/>
          </a:xfrm>
        </p:spPr>
        <p:txBody>
          <a:bodyPr>
            <a:normAutofit fontScale="77500" lnSpcReduction="20000"/>
          </a:bodyPr>
          <a:lstStyle/>
          <a:p>
            <a:pPr algn="just"/>
            <a:r>
              <a:rPr lang="tr-TR" dirty="0" smtClean="0"/>
              <a:t>Özel önem arz eden tanımlamalar (dava dosyaları, muhtelif kararlar vb), aynı konulu belge ve dosyaların birbirinden ayrılmasını sağlamak amacıyla köşeli parantez </a:t>
            </a:r>
            <a:r>
              <a:rPr lang="tr-TR" dirty="0" smtClean="0">
                <a:solidFill>
                  <a:srgbClr val="FF00FF"/>
                </a:solidFill>
              </a:rPr>
              <a:t>"[ ]" </a:t>
            </a:r>
            <a:r>
              <a:rPr lang="tr-TR" dirty="0" smtClean="0"/>
              <a:t>içinde kullanılabilecektir. </a:t>
            </a:r>
          </a:p>
          <a:p>
            <a:pPr algn="just"/>
            <a:r>
              <a:rPr lang="tr-TR" dirty="0" smtClean="0"/>
              <a:t>Köşeli parantez, kuruma özel kodlamaların belirlendiği bir alanı ifade etmektedir.</a:t>
            </a:r>
          </a:p>
          <a:p>
            <a:pPr algn="just"/>
            <a:r>
              <a:rPr lang="tr-TR" dirty="0" smtClean="0"/>
              <a:t>Birden fazla  kodlama yapılacağında, her farklı kod </a:t>
            </a:r>
            <a:r>
              <a:rPr lang="tr-TR" b="1" dirty="0" smtClean="0">
                <a:solidFill>
                  <a:srgbClr val="FF00FF"/>
                </a:solidFill>
              </a:rPr>
              <a:t>“;”</a:t>
            </a:r>
            <a:r>
              <a:rPr lang="tr-TR" b="1" dirty="0" smtClean="0"/>
              <a:t> </a:t>
            </a:r>
            <a:r>
              <a:rPr lang="tr-TR" dirty="0" smtClean="0"/>
              <a:t>(</a:t>
            </a:r>
            <a:r>
              <a:rPr lang="tr-TR" dirty="0" err="1" smtClean="0"/>
              <a:t>noktalıvirgül</a:t>
            </a:r>
            <a:r>
              <a:rPr lang="tr-TR" dirty="0" smtClean="0"/>
              <a:t>) işareti ile birbirinden ayrılacaktır.</a:t>
            </a:r>
          </a:p>
          <a:p>
            <a:endParaRPr lang="tr-TR" dirty="0" smtClean="0"/>
          </a:p>
          <a:p>
            <a:pPr>
              <a:buNone/>
            </a:pPr>
            <a:r>
              <a:rPr lang="tr-TR" dirty="0" smtClean="0">
                <a:solidFill>
                  <a:srgbClr val="00B050"/>
                </a:solidFill>
              </a:rPr>
              <a:t>   Örnek</a:t>
            </a:r>
            <a:r>
              <a:rPr lang="tr-TR" dirty="0" smtClean="0">
                <a:solidFill>
                  <a:srgbClr val="003A1A"/>
                </a:solidFill>
              </a:rPr>
              <a:t>; </a:t>
            </a:r>
            <a:r>
              <a:rPr lang="tr-TR" dirty="0" smtClean="0"/>
              <a:t>934.02</a:t>
            </a:r>
            <a:r>
              <a:rPr lang="tr-TR" dirty="0" smtClean="0">
                <a:solidFill>
                  <a:srgbClr val="FF00FF"/>
                </a:solidFill>
              </a:rPr>
              <a:t>[</a:t>
            </a:r>
            <a:r>
              <a:rPr lang="tr-TR" dirty="0" smtClean="0"/>
              <a:t>35</a:t>
            </a:r>
            <a:r>
              <a:rPr lang="tr-TR" dirty="0" smtClean="0">
                <a:solidFill>
                  <a:srgbClr val="FF00FF"/>
                </a:solidFill>
              </a:rPr>
              <a:t>]</a:t>
            </a:r>
            <a:r>
              <a:rPr lang="tr-TR" dirty="0" smtClean="0"/>
              <a:t>: 35 numaralı satın alma komisyon kararı</a:t>
            </a:r>
          </a:p>
          <a:p>
            <a:pPr>
              <a:buNone/>
            </a:pPr>
            <a:r>
              <a:rPr lang="tr-TR" dirty="0" smtClean="0"/>
              <a:t>             </a:t>
            </a:r>
            <a:r>
              <a:rPr lang="fr-FR" dirty="0" smtClean="0"/>
              <a:t>641.04</a:t>
            </a:r>
            <a:r>
              <a:rPr lang="fr-FR" dirty="0" smtClean="0">
                <a:solidFill>
                  <a:srgbClr val="FF00FF"/>
                </a:solidFill>
              </a:rPr>
              <a:t>[</a:t>
            </a:r>
            <a:r>
              <a:rPr lang="fr-FR" dirty="0" smtClean="0"/>
              <a:t>2004/13</a:t>
            </a:r>
            <a:r>
              <a:rPr lang="fr-FR" dirty="0" smtClean="0">
                <a:solidFill>
                  <a:srgbClr val="FF00FF"/>
                </a:solidFill>
              </a:rPr>
              <a:t>]</a:t>
            </a:r>
            <a:r>
              <a:rPr lang="fr-FR" dirty="0" smtClean="0"/>
              <a:t>: 2004/13 </a:t>
            </a:r>
            <a:r>
              <a:rPr lang="fr-FR" dirty="0" err="1" smtClean="0"/>
              <a:t>no’lu</a:t>
            </a:r>
            <a:r>
              <a:rPr lang="fr-FR" dirty="0" smtClean="0"/>
              <a:t> </a:t>
            </a:r>
            <a:r>
              <a:rPr lang="fr-FR" dirty="0" err="1" smtClean="0"/>
              <a:t>idari</a:t>
            </a:r>
            <a:r>
              <a:rPr lang="fr-FR" dirty="0" smtClean="0"/>
              <a:t> </a:t>
            </a:r>
            <a:r>
              <a:rPr lang="fr-FR" dirty="0" err="1" smtClean="0"/>
              <a:t>dava</a:t>
            </a:r>
            <a:r>
              <a:rPr lang="fr-FR" dirty="0" smtClean="0"/>
              <a:t> </a:t>
            </a:r>
            <a:r>
              <a:rPr lang="fr-FR" dirty="0" err="1" smtClean="0"/>
              <a:t>dosyası</a:t>
            </a:r>
            <a:endParaRPr lang="tr-TR" dirty="0" smtClean="0"/>
          </a:p>
          <a:p>
            <a:pPr>
              <a:buNone/>
            </a:pPr>
            <a:r>
              <a:rPr lang="tr-TR" dirty="0" smtClean="0"/>
              <a:t>              </a:t>
            </a:r>
            <a:r>
              <a:rPr lang="fr-FR" dirty="0" smtClean="0"/>
              <a:t>903.07.02</a:t>
            </a:r>
            <a:r>
              <a:rPr lang="fr-FR" dirty="0" smtClean="0">
                <a:solidFill>
                  <a:srgbClr val="FF00FF"/>
                </a:solidFill>
              </a:rPr>
              <a:t>[</a:t>
            </a:r>
            <a:r>
              <a:rPr lang="fr-FR" dirty="0" smtClean="0"/>
              <a:t>C-46</a:t>
            </a:r>
            <a:r>
              <a:rPr lang="fr-FR" dirty="0" smtClean="0">
                <a:solidFill>
                  <a:srgbClr val="FF00FF"/>
                </a:solidFill>
              </a:rPr>
              <a:t>]</a:t>
            </a:r>
            <a:r>
              <a:rPr lang="fr-FR" dirty="0" smtClean="0"/>
              <a:t> : C-46 </a:t>
            </a:r>
            <a:r>
              <a:rPr lang="fr-FR" dirty="0" err="1" smtClean="0"/>
              <a:t>Sicil</a:t>
            </a:r>
            <a:r>
              <a:rPr lang="fr-FR" dirty="0" smtClean="0"/>
              <a:t> </a:t>
            </a:r>
            <a:r>
              <a:rPr lang="fr-FR" dirty="0" err="1" smtClean="0"/>
              <a:t>Numaralı</a:t>
            </a:r>
            <a:r>
              <a:rPr lang="fr-FR" dirty="0" smtClean="0"/>
              <a:t> </a:t>
            </a:r>
            <a:r>
              <a:rPr lang="tr-TR" dirty="0" smtClean="0"/>
              <a:t>Filiz</a:t>
            </a:r>
            <a:r>
              <a:rPr lang="fr-FR" dirty="0" smtClean="0"/>
              <a:t> Sa</a:t>
            </a:r>
            <a:r>
              <a:rPr lang="tr-TR" dirty="0" err="1" smtClean="0"/>
              <a:t>rı</a:t>
            </a:r>
            <a:r>
              <a:rPr lang="fr-FR" dirty="0" smtClean="0"/>
              <a:t>’</a:t>
            </a:r>
            <a:r>
              <a:rPr lang="tr-TR" dirty="0" smtClean="0"/>
              <a:t>n</a:t>
            </a:r>
            <a:r>
              <a:rPr lang="fr-FR" dirty="0" err="1" smtClean="0"/>
              <a:t>ın</a:t>
            </a:r>
            <a:r>
              <a:rPr lang="fr-FR" dirty="0" smtClean="0"/>
              <a:t> </a:t>
            </a:r>
            <a:r>
              <a:rPr lang="fr-FR" dirty="0" err="1" smtClean="0"/>
              <a:t>Yurt</a:t>
            </a:r>
            <a:r>
              <a:rPr lang="fr-FR" dirty="0" smtClean="0"/>
              <a:t> </a:t>
            </a:r>
            <a:r>
              <a:rPr lang="fr-FR" dirty="0" err="1" smtClean="0"/>
              <a:t>içi</a:t>
            </a:r>
            <a:r>
              <a:rPr lang="fr-FR" dirty="0" smtClean="0"/>
              <a:t> </a:t>
            </a:r>
            <a:r>
              <a:rPr lang="fr-FR" dirty="0" err="1" smtClean="0"/>
              <a:t>Görevlendirmesi</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104</a:t>
            </a:fld>
            <a:endParaRPr lang="tr-T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r>
              <a:rPr lang="tr-TR" dirty="0" smtClean="0"/>
              <a:t>Dosya planında ayrıca tanımlanmış dahi olsa bir işlemin devamı veya parçası konumundaki yazılar, işlem bütünlüğünün bozulmaması amacıyla ilgili bulunduğu işlem kodu ile tanımlanmaya devam edilecektir. </a:t>
            </a:r>
          </a:p>
          <a:p>
            <a:pPr algn="just"/>
            <a:r>
              <a:rPr lang="tr-TR" dirty="0" smtClean="0"/>
              <a:t>Bu tür yazıların ayrı bir dosyada da takip edilmesi gerektiğinde dosya planındaki kendi konu kodu ile dosya açılarak, yazıların birer örneği bu dosyaya konulabilecektir.</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105</a:t>
            </a:fld>
            <a:endParaRPr lang="tr-T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487888"/>
          </a:xfrm>
        </p:spPr>
        <p:txBody>
          <a:bodyPr>
            <a:normAutofit fontScale="92500" lnSpcReduction="20000"/>
          </a:bodyPr>
          <a:lstStyle/>
          <a:p>
            <a:endParaRPr lang="tr-TR" b="1" dirty="0" smtClean="0">
              <a:solidFill>
                <a:srgbClr val="003A1A"/>
              </a:solidFill>
            </a:endParaRPr>
          </a:p>
          <a:p>
            <a:r>
              <a:rPr lang="tr-TR" b="1" dirty="0" smtClean="0">
                <a:solidFill>
                  <a:srgbClr val="003A1A"/>
                </a:solidFill>
              </a:rPr>
              <a:t>Örnek;</a:t>
            </a:r>
          </a:p>
          <a:p>
            <a:pPr algn="just">
              <a:buNone/>
            </a:pPr>
            <a:r>
              <a:rPr lang="tr-TR" dirty="0" smtClean="0"/>
              <a:t>     Satınalma sürecinde alınması gereken bir olur için </a:t>
            </a:r>
            <a:r>
              <a:rPr lang="tr-TR" b="1" dirty="0" smtClean="0"/>
              <a:t>“Genel İşler”</a:t>
            </a:r>
            <a:r>
              <a:rPr lang="tr-TR" dirty="0" smtClean="0"/>
              <a:t> bölümünde yer alan </a:t>
            </a:r>
            <a:r>
              <a:rPr lang="tr-TR" b="1" dirty="0" smtClean="0"/>
              <a:t>“020 Olurlar, onaylar”</a:t>
            </a:r>
            <a:r>
              <a:rPr lang="tr-TR" dirty="0" smtClean="0"/>
              <a:t> kodu kullanılmamalıdır. Bu onay satınalma sürecinin ayrılmaz parçasıdır ve satınalma kodu ile tanımlanmalı ve satınalma dosyasında saklanmalıdır.</a:t>
            </a:r>
          </a:p>
          <a:p>
            <a:pPr algn="just">
              <a:buNone/>
            </a:pPr>
            <a:r>
              <a:rPr lang="tr-TR" dirty="0" smtClean="0"/>
              <a:t> </a:t>
            </a:r>
          </a:p>
          <a:p>
            <a:pPr algn="just">
              <a:buNone/>
            </a:pPr>
            <a:r>
              <a:rPr lang="tr-TR" dirty="0" smtClean="0"/>
              <a:t>    Birimin rahat ulaşım ve yararlanma ihtiyacından dolayı farklı kodlarla tanımlanmış olurların birer örneği </a:t>
            </a:r>
            <a:r>
              <a:rPr lang="tr-TR" b="1" dirty="0" smtClean="0"/>
              <a:t>“020 Olurlar”</a:t>
            </a:r>
            <a:r>
              <a:rPr lang="tr-TR" dirty="0" smtClean="0"/>
              <a:t> adı ile açılacak dosyada toplanabilecektir.</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106</a:t>
            </a:fld>
            <a:endParaRPr lang="tr-T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87D2BA7A-0AA5-435E-9A92-6869658B5E95}" type="slidenum">
              <a:rPr lang="tr-TR" smtClean="0"/>
              <a:pPr/>
              <a:t>107</a:t>
            </a:fld>
            <a:endParaRPr lang="tr-TR" dirty="0"/>
          </a:p>
        </p:txBody>
      </p:sp>
      <p:pic>
        <p:nvPicPr>
          <p:cNvPr id="3" name="Resim 1" descr="¼"/>
          <p:cNvPicPr>
            <a:picLocks noChangeAspect="1" noChangeArrowheads="1"/>
          </p:cNvPicPr>
          <p:nvPr/>
        </p:nvPicPr>
        <p:blipFill>
          <a:blip r:embed="rId2" cstate="print"/>
          <a:srcRect/>
          <a:stretch>
            <a:fillRect/>
          </a:stretch>
        </p:blipFill>
        <p:spPr bwMode="auto">
          <a:xfrm>
            <a:off x="0" y="308716"/>
            <a:ext cx="9144000" cy="6120680"/>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571612"/>
            <a:ext cx="8686800" cy="838200"/>
          </a:xfrm>
        </p:spPr>
        <p:txBody>
          <a:bodyPr>
            <a:normAutofit/>
          </a:bodyPr>
          <a:lstStyle/>
          <a:p>
            <a:r>
              <a:rPr lang="tr-TR" sz="3200" dirty="0" smtClean="0">
                <a:solidFill>
                  <a:srgbClr val="FF0000"/>
                </a:solidFill>
              </a:rPr>
              <a:t>Dosya Ne Zaman </a:t>
            </a:r>
            <a:r>
              <a:rPr lang="tr-TR" sz="3200" dirty="0" err="1" smtClean="0">
                <a:solidFill>
                  <a:srgbClr val="FF0000"/>
                </a:solidFill>
              </a:rPr>
              <a:t>AçIlIr</a:t>
            </a:r>
            <a:endParaRPr lang="tr-TR" sz="3200" dirty="0">
              <a:solidFill>
                <a:srgbClr val="FF0000"/>
              </a:solidFill>
            </a:endParaRPr>
          </a:p>
        </p:txBody>
      </p:sp>
      <p:sp>
        <p:nvSpPr>
          <p:cNvPr id="3" name="2 İçerik Yer Tutucusu"/>
          <p:cNvSpPr>
            <a:spLocks noGrp="1"/>
          </p:cNvSpPr>
          <p:nvPr>
            <p:ph idx="1"/>
          </p:nvPr>
        </p:nvSpPr>
        <p:spPr>
          <a:xfrm>
            <a:off x="467544" y="2708920"/>
            <a:ext cx="8229600" cy="1584176"/>
          </a:xfrm>
        </p:spPr>
        <p:txBody>
          <a:bodyPr>
            <a:normAutofit/>
          </a:bodyPr>
          <a:lstStyle/>
          <a:p>
            <a:pPr algn="ctr">
              <a:buNone/>
            </a:pPr>
            <a:r>
              <a:rPr lang="tr-TR" sz="2800" dirty="0" smtClean="0"/>
              <a:t>Dosya, o dosya numarasını taşıyan bir yazı gönderildiği veya geldiği zaman açılır.</a:t>
            </a:r>
          </a:p>
          <a:p>
            <a:endParaRPr lang="tr-TR" sz="2800" dirty="0" smtClean="0"/>
          </a:p>
          <a:p>
            <a:endParaRPr lang="tr-TR" sz="28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108</a:t>
            </a:fld>
            <a:endParaRPr lang="tr-T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1142984"/>
            <a:ext cx="8229600" cy="5328592"/>
          </a:xfrm>
        </p:spPr>
        <p:txBody>
          <a:bodyPr>
            <a:normAutofit fontScale="92500" lnSpcReduction="10000"/>
          </a:bodyPr>
          <a:lstStyle/>
          <a:p>
            <a:r>
              <a:rPr lang="tr-TR" dirty="0" smtClean="0"/>
              <a:t>Bir işlemle ilgili yazılar, işlem sonuçlandırılıncaya kadar "</a:t>
            </a:r>
            <a:r>
              <a:rPr lang="tr-TR" b="1" dirty="0" smtClean="0">
                <a:solidFill>
                  <a:srgbClr val="0070C0"/>
                </a:solidFill>
              </a:rPr>
              <a:t>işlemdeki yazılar</a:t>
            </a:r>
            <a:r>
              <a:rPr lang="tr-TR" dirty="0" smtClean="0"/>
              <a:t>" adı altında açılacak dosyada biriktirilmeli; tamamlanınca ilgileri ile bir araya getirilerek, asıl dosyasına konulmalıdır.</a:t>
            </a:r>
          </a:p>
          <a:p>
            <a:pPr>
              <a:buNone/>
            </a:pPr>
            <a:endParaRPr lang="tr-TR" dirty="0" smtClean="0"/>
          </a:p>
          <a:p>
            <a:r>
              <a:rPr lang="tr-TR" dirty="0" smtClean="0"/>
              <a:t>Yazılar, </a:t>
            </a:r>
            <a:r>
              <a:rPr lang="tr-TR" b="1" dirty="0" smtClean="0">
                <a:solidFill>
                  <a:srgbClr val="0070C0"/>
                </a:solidFill>
              </a:rPr>
              <a:t>ekleri</a:t>
            </a:r>
            <a:r>
              <a:rPr lang="tr-TR" dirty="0" smtClean="0">
                <a:solidFill>
                  <a:srgbClr val="0070C0"/>
                </a:solidFill>
              </a:rPr>
              <a:t> </a:t>
            </a:r>
            <a:r>
              <a:rPr lang="tr-TR" dirty="0" smtClean="0"/>
              <a:t>ile beraber dosyalanmalıdır. Yazıların ekleri kabarık ise, ekler yazılarından ayrılarak, ayrı dosyalarda; müteselsil sıra numarası verilmek suretiyle dosyalanmalıdır. Bu gibi uygulamalarda, yazılardan eklere, eklerinden yazılara gönderme yapılmalıdır.</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109</a:t>
            </a:fld>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Başlık"/>
          <p:cNvSpPr>
            <a:spLocks noGrp="1"/>
          </p:cNvSpPr>
          <p:nvPr>
            <p:ph type="title"/>
          </p:nvPr>
        </p:nvSpPr>
        <p:spPr>
          <a:xfrm>
            <a:off x="3143240" y="428604"/>
            <a:ext cx="3338506" cy="928694"/>
          </a:xfrm>
        </p:spPr>
        <p:txBody>
          <a:bodyPr>
            <a:normAutofit/>
          </a:bodyPr>
          <a:lstStyle/>
          <a:p>
            <a:r>
              <a:rPr lang="tr-TR" sz="4000" dirty="0" smtClean="0">
                <a:solidFill>
                  <a:srgbClr val="FF0000"/>
                </a:solidFill>
              </a:rPr>
              <a:t>YazI AlanI;</a:t>
            </a:r>
            <a:endParaRPr lang="tr-TR" sz="4000" dirty="0">
              <a:solidFill>
                <a:srgbClr val="FF0000"/>
              </a:solidFill>
            </a:endParaRPr>
          </a:p>
        </p:txBody>
      </p:sp>
      <p:sp>
        <p:nvSpPr>
          <p:cNvPr id="3" name="2 İçerik Yer Tutucusu"/>
          <p:cNvSpPr>
            <a:spLocks noGrp="1"/>
          </p:cNvSpPr>
          <p:nvPr>
            <p:ph idx="1"/>
          </p:nvPr>
        </p:nvSpPr>
        <p:spPr>
          <a:xfrm>
            <a:off x="500034" y="2643182"/>
            <a:ext cx="4214842" cy="3286148"/>
          </a:xfrm>
        </p:spPr>
        <p:txBody>
          <a:bodyPr/>
          <a:lstStyle/>
          <a:p>
            <a:pPr marL="514350" indent="-514350">
              <a:buNone/>
            </a:pPr>
            <a:endParaRPr lang="tr-TR" dirty="0" smtClean="0"/>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a:t>
            </a:fld>
            <a:endParaRPr lang="tr-TR" dirty="0"/>
          </a:p>
        </p:txBody>
      </p:sp>
      <p:sp>
        <p:nvSpPr>
          <p:cNvPr id="8" name="7 Dikdörtgen"/>
          <p:cNvSpPr/>
          <p:nvPr/>
        </p:nvSpPr>
        <p:spPr>
          <a:xfrm>
            <a:off x="5143504" y="1785926"/>
            <a:ext cx="3714776" cy="4714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5572132" y="2214554"/>
            <a:ext cx="2857520" cy="3857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B050"/>
              </a:solidFill>
            </a:endParaRPr>
          </a:p>
        </p:txBody>
      </p:sp>
      <p:sp>
        <p:nvSpPr>
          <p:cNvPr id="10" name="9 Yukarı Aşağı Ok"/>
          <p:cNvSpPr/>
          <p:nvPr/>
        </p:nvSpPr>
        <p:spPr>
          <a:xfrm>
            <a:off x="7000892" y="1857364"/>
            <a:ext cx="45719"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7072330" y="1785926"/>
            <a:ext cx="1357322" cy="369332"/>
          </a:xfrm>
          <a:prstGeom prst="rect">
            <a:avLst/>
          </a:prstGeom>
          <a:noFill/>
        </p:spPr>
        <p:txBody>
          <a:bodyPr wrap="square" rtlCol="0">
            <a:spAutoFit/>
          </a:bodyPr>
          <a:lstStyle/>
          <a:p>
            <a:r>
              <a:rPr lang="tr-TR" dirty="0" smtClean="0">
                <a:solidFill>
                  <a:srgbClr val="FF0000"/>
                </a:solidFill>
              </a:rPr>
              <a:t>2,5 cm.</a:t>
            </a:r>
            <a:endParaRPr lang="tr-TR" dirty="0">
              <a:solidFill>
                <a:srgbClr val="FF0000"/>
              </a:solidFill>
            </a:endParaRPr>
          </a:p>
        </p:txBody>
      </p:sp>
      <p:sp>
        <p:nvSpPr>
          <p:cNvPr id="16" name="15 Yukarı Aşağı Ok"/>
          <p:cNvSpPr/>
          <p:nvPr/>
        </p:nvSpPr>
        <p:spPr>
          <a:xfrm>
            <a:off x="7000892" y="6143644"/>
            <a:ext cx="45719"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Sol Sağ Ok"/>
          <p:cNvSpPr/>
          <p:nvPr/>
        </p:nvSpPr>
        <p:spPr>
          <a:xfrm>
            <a:off x="8501090" y="4143380"/>
            <a:ext cx="285752"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Metin kutusu"/>
          <p:cNvSpPr txBox="1"/>
          <p:nvPr/>
        </p:nvSpPr>
        <p:spPr>
          <a:xfrm>
            <a:off x="8429620" y="4429132"/>
            <a:ext cx="714380" cy="646331"/>
          </a:xfrm>
          <a:prstGeom prst="rect">
            <a:avLst/>
          </a:prstGeom>
          <a:noFill/>
        </p:spPr>
        <p:txBody>
          <a:bodyPr wrap="square" rtlCol="0">
            <a:spAutoFit/>
          </a:bodyPr>
          <a:lstStyle/>
          <a:p>
            <a:r>
              <a:rPr lang="tr-TR" dirty="0" smtClean="0">
                <a:solidFill>
                  <a:srgbClr val="FF0000"/>
                </a:solidFill>
              </a:rPr>
              <a:t>2,5 </a:t>
            </a:r>
          </a:p>
          <a:p>
            <a:r>
              <a:rPr lang="tr-TR" dirty="0" smtClean="0">
                <a:solidFill>
                  <a:srgbClr val="FF0000"/>
                </a:solidFill>
              </a:rPr>
              <a:t>cm.</a:t>
            </a:r>
            <a:endParaRPr lang="tr-TR" dirty="0">
              <a:solidFill>
                <a:srgbClr val="FF0000"/>
              </a:solidFill>
            </a:endParaRPr>
          </a:p>
        </p:txBody>
      </p:sp>
      <p:sp>
        <p:nvSpPr>
          <p:cNvPr id="19" name="18 Metin kutusu"/>
          <p:cNvSpPr txBox="1"/>
          <p:nvPr/>
        </p:nvSpPr>
        <p:spPr>
          <a:xfrm>
            <a:off x="7286644" y="6072206"/>
            <a:ext cx="1357322" cy="369332"/>
          </a:xfrm>
          <a:prstGeom prst="rect">
            <a:avLst/>
          </a:prstGeom>
          <a:noFill/>
        </p:spPr>
        <p:txBody>
          <a:bodyPr wrap="square" rtlCol="0">
            <a:spAutoFit/>
          </a:bodyPr>
          <a:lstStyle/>
          <a:p>
            <a:r>
              <a:rPr lang="tr-TR" dirty="0" smtClean="0">
                <a:solidFill>
                  <a:srgbClr val="FF0000"/>
                </a:solidFill>
              </a:rPr>
              <a:t>2,5 cm.</a:t>
            </a:r>
            <a:endParaRPr lang="tr-TR" dirty="0">
              <a:solidFill>
                <a:srgbClr val="FF0000"/>
              </a:solidFill>
            </a:endParaRPr>
          </a:p>
        </p:txBody>
      </p:sp>
      <p:sp>
        <p:nvSpPr>
          <p:cNvPr id="20" name="19 Sol Sağ Ok"/>
          <p:cNvSpPr/>
          <p:nvPr/>
        </p:nvSpPr>
        <p:spPr>
          <a:xfrm>
            <a:off x="5214942" y="4143380"/>
            <a:ext cx="285752"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Metin kutusu"/>
          <p:cNvSpPr txBox="1"/>
          <p:nvPr/>
        </p:nvSpPr>
        <p:spPr>
          <a:xfrm>
            <a:off x="5143504" y="4429132"/>
            <a:ext cx="714380" cy="646331"/>
          </a:xfrm>
          <a:prstGeom prst="rect">
            <a:avLst/>
          </a:prstGeom>
          <a:noFill/>
        </p:spPr>
        <p:txBody>
          <a:bodyPr wrap="square" rtlCol="0">
            <a:spAutoFit/>
          </a:bodyPr>
          <a:lstStyle/>
          <a:p>
            <a:r>
              <a:rPr lang="tr-TR" dirty="0" smtClean="0">
                <a:solidFill>
                  <a:srgbClr val="FF0000"/>
                </a:solidFill>
              </a:rPr>
              <a:t>2,5 </a:t>
            </a:r>
          </a:p>
          <a:p>
            <a:r>
              <a:rPr lang="tr-TR" dirty="0" smtClean="0">
                <a:solidFill>
                  <a:srgbClr val="FF0000"/>
                </a:solidFill>
              </a:rPr>
              <a:t>cm.</a:t>
            </a:r>
            <a:endParaRPr lang="tr-TR" dirty="0">
              <a:solidFill>
                <a:srgbClr val="FF0000"/>
              </a:solidFill>
            </a:endParaRPr>
          </a:p>
        </p:txBody>
      </p:sp>
      <p:sp>
        <p:nvSpPr>
          <p:cNvPr id="24" name="23 Dikdörtgen"/>
          <p:cNvSpPr/>
          <p:nvPr/>
        </p:nvSpPr>
        <p:spPr>
          <a:xfrm>
            <a:off x="500034" y="2143116"/>
            <a:ext cx="4286280" cy="1815882"/>
          </a:xfrm>
          <a:prstGeom prst="rect">
            <a:avLst/>
          </a:prstGeom>
        </p:spPr>
        <p:txBody>
          <a:bodyPr wrap="square">
            <a:spAutoFit/>
          </a:bodyPr>
          <a:lstStyle/>
          <a:p>
            <a:r>
              <a:rPr lang="tr-TR" sz="2800" dirty="0" smtClean="0"/>
              <a:t>Yazı kağıdının üst, alt, sol ve sağ kenarından 2,5 cm boşluk bırakılarak düzenlenen alandır.</a:t>
            </a:r>
            <a:endParaRPr lang="tr-TR" sz="2800" dirty="0"/>
          </a:p>
        </p:txBody>
      </p:sp>
      <p:pic>
        <p:nvPicPr>
          <p:cNvPr id="23"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433340" cy="187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924944"/>
            <a:ext cx="8229600" cy="1493520"/>
          </a:xfrm>
        </p:spPr>
        <p:txBody>
          <a:bodyPr/>
          <a:lstStyle/>
          <a:p>
            <a:r>
              <a:rPr lang="tr-TR" sz="2800" dirty="0" smtClean="0"/>
              <a:t>Kurum ve kuruluşlar dosya planından sorumlu bir birim belirleyeceklerdir</a:t>
            </a:r>
            <a:r>
              <a:rPr lang="tr-TR" dirty="0" smtClean="0"/>
              <a:t>.</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110</a:t>
            </a:fld>
            <a:endParaRPr lang="tr-T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854968"/>
          </a:xfrm>
        </p:spPr>
        <p:txBody>
          <a:bodyPr/>
          <a:lstStyle/>
          <a:p>
            <a:r>
              <a:rPr lang="tr-TR" sz="4400" b="1" dirty="0" smtClean="0">
                <a:solidFill>
                  <a:srgbClr val="FF0000"/>
                </a:solidFill>
              </a:rPr>
              <a:t>               KLASÖR ETİKETİ</a:t>
            </a:r>
            <a:r>
              <a:rPr lang="tr-TR" sz="4400" dirty="0" smtClean="0">
                <a:solidFill>
                  <a:srgbClr val="FF0000"/>
                </a:solidFill>
              </a:rPr>
              <a:t>:</a:t>
            </a:r>
            <a:endParaRPr lang="tr-TR" sz="4400" dirty="0">
              <a:solidFill>
                <a:srgbClr val="FF0000"/>
              </a:solidFill>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111</a:t>
            </a:fld>
            <a:endParaRPr lang="tr-TR" dirty="0"/>
          </a:p>
        </p:txBody>
      </p:sp>
      <p:sp>
        <p:nvSpPr>
          <p:cNvPr id="5" name="4 Dikdörtgen"/>
          <p:cNvSpPr/>
          <p:nvPr/>
        </p:nvSpPr>
        <p:spPr>
          <a:xfrm>
            <a:off x="827584" y="1196752"/>
            <a:ext cx="2592288" cy="5472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827584" y="1196752"/>
            <a:ext cx="2592288" cy="1200329"/>
          </a:xfrm>
          <a:prstGeom prst="rect">
            <a:avLst/>
          </a:prstGeom>
          <a:noFill/>
          <a:ln>
            <a:solidFill>
              <a:schemeClr val="tx1"/>
            </a:solidFill>
          </a:ln>
        </p:spPr>
        <p:txBody>
          <a:bodyPr wrap="square" rtlCol="0">
            <a:spAutoFit/>
          </a:bodyPr>
          <a:lstStyle/>
          <a:p>
            <a:pPr algn="ctr"/>
            <a:r>
              <a:rPr lang="tr-TR" dirty="0" smtClean="0"/>
              <a:t>T.C.</a:t>
            </a:r>
          </a:p>
          <a:p>
            <a:pPr algn="ctr"/>
            <a:r>
              <a:rPr lang="tr-TR" dirty="0" smtClean="0"/>
              <a:t> AĞRI İBRAHİM ÇEÇEN ÜNİ. REKTÖRLÜĞÜ</a:t>
            </a:r>
          </a:p>
          <a:p>
            <a:pPr algn="ctr"/>
            <a:r>
              <a:rPr lang="tr-TR" dirty="0" smtClean="0"/>
              <a:t>GENEL SEKRETERLİK</a:t>
            </a:r>
            <a:endParaRPr lang="tr-TR" dirty="0"/>
          </a:p>
        </p:txBody>
      </p:sp>
      <p:sp>
        <p:nvSpPr>
          <p:cNvPr id="7" name="6 Metin kutusu"/>
          <p:cNvSpPr txBox="1"/>
          <p:nvPr/>
        </p:nvSpPr>
        <p:spPr>
          <a:xfrm>
            <a:off x="827584" y="2348880"/>
            <a:ext cx="2592288" cy="523220"/>
          </a:xfrm>
          <a:prstGeom prst="rect">
            <a:avLst/>
          </a:prstGeom>
          <a:noFill/>
          <a:ln>
            <a:solidFill>
              <a:schemeClr val="tx1"/>
            </a:solidFill>
          </a:ln>
        </p:spPr>
        <p:txBody>
          <a:bodyPr wrap="square" rtlCol="0">
            <a:spAutoFit/>
          </a:bodyPr>
          <a:lstStyle/>
          <a:p>
            <a:pPr algn="ctr"/>
            <a:endParaRPr lang="tr-TR" sz="800" dirty="0" smtClean="0"/>
          </a:p>
          <a:p>
            <a:pPr algn="ctr"/>
            <a:r>
              <a:rPr lang="tr-TR" sz="2000" dirty="0"/>
              <a:t>42239535</a:t>
            </a:r>
            <a:endParaRPr lang="tr-TR" sz="800" dirty="0"/>
          </a:p>
        </p:txBody>
      </p:sp>
      <p:sp>
        <p:nvSpPr>
          <p:cNvPr id="8" name="7 Metin kutusu"/>
          <p:cNvSpPr txBox="1"/>
          <p:nvPr/>
        </p:nvSpPr>
        <p:spPr>
          <a:xfrm>
            <a:off x="827584" y="6237312"/>
            <a:ext cx="2592288" cy="400110"/>
          </a:xfrm>
          <a:prstGeom prst="rect">
            <a:avLst/>
          </a:prstGeom>
          <a:noFill/>
          <a:ln>
            <a:solidFill>
              <a:schemeClr val="tx1"/>
            </a:solidFill>
          </a:ln>
        </p:spPr>
        <p:txBody>
          <a:bodyPr wrap="square" rtlCol="0">
            <a:spAutoFit/>
          </a:bodyPr>
          <a:lstStyle/>
          <a:p>
            <a:pPr algn="ctr"/>
            <a:r>
              <a:rPr lang="tr-TR" sz="2000" b="1" dirty="0" smtClean="0"/>
              <a:t>2013</a:t>
            </a:r>
            <a:endParaRPr lang="tr-TR" sz="2000" b="1" dirty="0"/>
          </a:p>
        </p:txBody>
      </p:sp>
      <p:cxnSp>
        <p:nvCxnSpPr>
          <p:cNvPr id="10" name="9 Düz Bağlayıcı"/>
          <p:cNvCxnSpPr/>
          <p:nvPr/>
        </p:nvCxnSpPr>
        <p:spPr>
          <a:xfrm>
            <a:off x="827584" y="5661248"/>
            <a:ext cx="2592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827584" y="2996952"/>
            <a:ext cx="2592288" cy="400110"/>
          </a:xfrm>
          <a:prstGeom prst="rect">
            <a:avLst/>
          </a:prstGeom>
          <a:noFill/>
          <a:ln>
            <a:solidFill>
              <a:schemeClr val="tx1"/>
            </a:solidFill>
          </a:ln>
        </p:spPr>
        <p:txBody>
          <a:bodyPr wrap="square" rtlCol="0">
            <a:spAutoFit/>
          </a:bodyPr>
          <a:lstStyle/>
          <a:p>
            <a:pPr algn="ctr"/>
            <a:r>
              <a:rPr lang="tr-TR" sz="2000" b="1" dirty="0" smtClean="0"/>
              <a:t>622.01</a:t>
            </a:r>
            <a:endParaRPr lang="tr-TR" sz="2000" b="1" dirty="0"/>
          </a:p>
        </p:txBody>
      </p:sp>
      <p:sp>
        <p:nvSpPr>
          <p:cNvPr id="12" name="11 Metin kutusu"/>
          <p:cNvSpPr txBox="1"/>
          <p:nvPr/>
        </p:nvSpPr>
        <p:spPr>
          <a:xfrm>
            <a:off x="1388547" y="3356992"/>
            <a:ext cx="2031325" cy="2232248"/>
          </a:xfrm>
          <a:prstGeom prst="rect">
            <a:avLst/>
          </a:prstGeom>
          <a:noFill/>
        </p:spPr>
        <p:txBody>
          <a:bodyPr vert="vert270" wrap="square" rtlCol="0" anchor="b">
            <a:spAutoFit/>
          </a:bodyPr>
          <a:lstStyle/>
          <a:p>
            <a:pPr algn="ctr"/>
            <a:r>
              <a:rPr lang="tr-TR" sz="2400" dirty="0" smtClean="0"/>
              <a:t>Bilgi Edinme Başvuruları</a:t>
            </a:r>
          </a:p>
          <a:p>
            <a:endParaRPr lang="tr-TR" dirty="0" smtClean="0"/>
          </a:p>
          <a:p>
            <a:endParaRPr lang="tr-TR" dirty="0" smtClean="0"/>
          </a:p>
          <a:p>
            <a:endParaRPr lang="tr-TR" dirty="0" smtClean="0"/>
          </a:p>
          <a:p>
            <a:pPr algn="ctr"/>
            <a:endParaRPr lang="tr-TR" dirty="0"/>
          </a:p>
        </p:txBody>
      </p:sp>
      <p:sp>
        <p:nvSpPr>
          <p:cNvPr id="14" name="13 Sağ Ok"/>
          <p:cNvSpPr/>
          <p:nvPr/>
        </p:nvSpPr>
        <p:spPr>
          <a:xfrm>
            <a:off x="3635896" y="1556792"/>
            <a:ext cx="2160240" cy="36004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
        <p:nvSpPr>
          <p:cNvPr id="16" name="15 Sağ Ok"/>
          <p:cNvSpPr/>
          <p:nvPr/>
        </p:nvSpPr>
        <p:spPr>
          <a:xfrm>
            <a:off x="3635896" y="2492896"/>
            <a:ext cx="2160240" cy="36004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7" name="16 Sağ Ok"/>
          <p:cNvSpPr/>
          <p:nvPr/>
        </p:nvSpPr>
        <p:spPr>
          <a:xfrm>
            <a:off x="3707904" y="4365104"/>
            <a:ext cx="2160240" cy="36004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8" name="17 Sağ Ok"/>
          <p:cNvSpPr/>
          <p:nvPr/>
        </p:nvSpPr>
        <p:spPr>
          <a:xfrm>
            <a:off x="3779912" y="5733256"/>
            <a:ext cx="2160240" cy="36004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9" name="18 Sağ Ok"/>
          <p:cNvSpPr/>
          <p:nvPr/>
        </p:nvSpPr>
        <p:spPr>
          <a:xfrm>
            <a:off x="3779912" y="6309320"/>
            <a:ext cx="2160240" cy="36004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19 Sağ Ok"/>
          <p:cNvSpPr/>
          <p:nvPr/>
        </p:nvSpPr>
        <p:spPr>
          <a:xfrm>
            <a:off x="3635896" y="3068960"/>
            <a:ext cx="2160240" cy="36004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1" name="20 Metin kutusu"/>
          <p:cNvSpPr txBox="1"/>
          <p:nvPr/>
        </p:nvSpPr>
        <p:spPr>
          <a:xfrm>
            <a:off x="6012160" y="1484784"/>
            <a:ext cx="2808312" cy="369332"/>
          </a:xfrm>
          <a:prstGeom prst="rect">
            <a:avLst/>
          </a:prstGeom>
          <a:noFill/>
        </p:spPr>
        <p:txBody>
          <a:bodyPr wrap="square" rtlCol="0">
            <a:spAutoFit/>
          </a:bodyPr>
          <a:lstStyle/>
          <a:p>
            <a:r>
              <a:rPr lang="tr-TR" dirty="0" smtClean="0"/>
              <a:t>KURUM ADI</a:t>
            </a:r>
            <a:endParaRPr lang="tr-TR" dirty="0"/>
          </a:p>
        </p:txBody>
      </p:sp>
      <p:sp>
        <p:nvSpPr>
          <p:cNvPr id="22" name="21 Metin kutusu"/>
          <p:cNvSpPr txBox="1"/>
          <p:nvPr/>
        </p:nvSpPr>
        <p:spPr>
          <a:xfrm>
            <a:off x="6084168" y="2492896"/>
            <a:ext cx="2808312" cy="369332"/>
          </a:xfrm>
          <a:prstGeom prst="rect">
            <a:avLst/>
          </a:prstGeom>
          <a:noFill/>
        </p:spPr>
        <p:txBody>
          <a:bodyPr wrap="square" rtlCol="0">
            <a:spAutoFit/>
          </a:bodyPr>
          <a:lstStyle/>
          <a:p>
            <a:r>
              <a:rPr lang="tr-TR" dirty="0" smtClean="0"/>
              <a:t>BİRİM KODU</a:t>
            </a:r>
            <a:endParaRPr lang="tr-TR" dirty="0"/>
          </a:p>
        </p:txBody>
      </p:sp>
      <p:sp>
        <p:nvSpPr>
          <p:cNvPr id="23" name="22 Metin kutusu"/>
          <p:cNvSpPr txBox="1"/>
          <p:nvPr/>
        </p:nvSpPr>
        <p:spPr>
          <a:xfrm>
            <a:off x="5940152" y="3068960"/>
            <a:ext cx="2808312" cy="369332"/>
          </a:xfrm>
          <a:prstGeom prst="rect">
            <a:avLst/>
          </a:prstGeom>
          <a:noFill/>
        </p:spPr>
        <p:txBody>
          <a:bodyPr wrap="square" rtlCol="0">
            <a:spAutoFit/>
          </a:bodyPr>
          <a:lstStyle/>
          <a:p>
            <a:r>
              <a:rPr lang="tr-TR" dirty="0" smtClean="0"/>
              <a:t>DOSYA NUMARASI</a:t>
            </a:r>
            <a:endParaRPr lang="tr-TR" dirty="0"/>
          </a:p>
        </p:txBody>
      </p:sp>
      <p:sp>
        <p:nvSpPr>
          <p:cNvPr id="24" name="23 Metin kutusu"/>
          <p:cNvSpPr txBox="1"/>
          <p:nvPr/>
        </p:nvSpPr>
        <p:spPr>
          <a:xfrm>
            <a:off x="6012160" y="4365104"/>
            <a:ext cx="2808312" cy="369332"/>
          </a:xfrm>
          <a:prstGeom prst="rect">
            <a:avLst/>
          </a:prstGeom>
          <a:noFill/>
        </p:spPr>
        <p:txBody>
          <a:bodyPr wrap="square" rtlCol="0">
            <a:spAutoFit/>
          </a:bodyPr>
          <a:lstStyle/>
          <a:p>
            <a:r>
              <a:rPr lang="tr-TR" dirty="0" smtClean="0"/>
              <a:t>KONU ADI</a:t>
            </a:r>
            <a:endParaRPr lang="tr-TR" dirty="0"/>
          </a:p>
        </p:txBody>
      </p:sp>
      <p:sp>
        <p:nvSpPr>
          <p:cNvPr id="25" name="24 Metin kutusu"/>
          <p:cNvSpPr txBox="1"/>
          <p:nvPr/>
        </p:nvSpPr>
        <p:spPr>
          <a:xfrm>
            <a:off x="6084168" y="5733256"/>
            <a:ext cx="2808312" cy="369332"/>
          </a:xfrm>
          <a:prstGeom prst="rect">
            <a:avLst/>
          </a:prstGeom>
          <a:noFill/>
        </p:spPr>
        <p:txBody>
          <a:bodyPr wrap="square" rtlCol="0">
            <a:spAutoFit/>
          </a:bodyPr>
          <a:lstStyle/>
          <a:p>
            <a:r>
              <a:rPr lang="tr-TR" dirty="0" smtClean="0"/>
              <a:t>ÖZEL KOD ALANI</a:t>
            </a:r>
            <a:endParaRPr lang="tr-TR" dirty="0"/>
          </a:p>
        </p:txBody>
      </p:sp>
      <p:sp>
        <p:nvSpPr>
          <p:cNvPr id="26" name="25 Metin kutusu"/>
          <p:cNvSpPr txBox="1"/>
          <p:nvPr/>
        </p:nvSpPr>
        <p:spPr>
          <a:xfrm>
            <a:off x="6084168" y="6309320"/>
            <a:ext cx="2376264" cy="369332"/>
          </a:xfrm>
          <a:prstGeom prst="rect">
            <a:avLst/>
          </a:prstGeom>
          <a:noFill/>
        </p:spPr>
        <p:txBody>
          <a:bodyPr wrap="square" rtlCol="0">
            <a:spAutoFit/>
          </a:bodyPr>
          <a:lstStyle/>
          <a:p>
            <a:r>
              <a:rPr lang="tr-TR" dirty="0" smtClean="0"/>
              <a:t>YILI</a:t>
            </a:r>
            <a:endParaRPr lang="tr-T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87D2BA7A-0AA5-435E-9A92-6869658B5E95}" type="slidenum">
              <a:rPr lang="tr-TR" smtClean="0"/>
              <a:pPr/>
              <a:t>112</a:t>
            </a:fld>
            <a:endParaRPr lang="tr-TR" dirty="0"/>
          </a:p>
        </p:txBody>
      </p:sp>
      <p:pic>
        <p:nvPicPr>
          <p:cNvPr id="57347" name="Picture 3"/>
          <p:cNvPicPr>
            <a:picLocks noChangeAspect="1" noChangeArrowheads="1"/>
          </p:cNvPicPr>
          <p:nvPr/>
        </p:nvPicPr>
        <p:blipFill>
          <a:blip r:embed="rId2" cstate="print"/>
          <a:srcRect/>
          <a:stretch>
            <a:fillRect/>
          </a:stretch>
        </p:blipFill>
        <p:spPr bwMode="auto">
          <a:xfrm>
            <a:off x="611560" y="260648"/>
            <a:ext cx="2808312" cy="6408712"/>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a:stretch>
            <a:fillRect/>
          </a:stretch>
        </p:blipFill>
        <p:spPr bwMode="auto">
          <a:xfrm>
            <a:off x="4932040" y="260648"/>
            <a:ext cx="2880320" cy="6408712"/>
          </a:xfrm>
          <a:prstGeom prst="rect">
            <a:avLst/>
          </a:prstGeom>
          <a:noFill/>
          <a:ln w="9525">
            <a:noFill/>
            <a:miter lim="800000"/>
            <a:headEnd/>
            <a:tailEnd/>
          </a:ln>
        </p:spPr>
      </p:pic>
      <p:sp>
        <p:nvSpPr>
          <p:cNvPr id="8" name="7 Dikdörtgen"/>
          <p:cNvSpPr/>
          <p:nvPr/>
        </p:nvSpPr>
        <p:spPr>
          <a:xfrm>
            <a:off x="827584" y="548680"/>
            <a:ext cx="2376264" cy="4752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5220072" y="620688"/>
            <a:ext cx="2376264" cy="4752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Oval"/>
          <p:cNvSpPr/>
          <p:nvPr/>
        </p:nvSpPr>
        <p:spPr>
          <a:xfrm>
            <a:off x="1619672" y="5589240"/>
            <a:ext cx="792088" cy="864096"/>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Oval"/>
          <p:cNvSpPr/>
          <p:nvPr/>
        </p:nvSpPr>
        <p:spPr>
          <a:xfrm>
            <a:off x="6012160" y="5589240"/>
            <a:ext cx="792088" cy="864096"/>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827584" y="548680"/>
            <a:ext cx="2376264" cy="1200329"/>
          </a:xfrm>
          <a:prstGeom prst="rect">
            <a:avLst/>
          </a:prstGeom>
          <a:noFill/>
          <a:ln>
            <a:solidFill>
              <a:schemeClr val="tx1"/>
            </a:solidFill>
          </a:ln>
        </p:spPr>
        <p:txBody>
          <a:bodyPr wrap="square" rtlCol="0">
            <a:spAutoFit/>
          </a:bodyPr>
          <a:lstStyle/>
          <a:p>
            <a:pPr algn="ctr"/>
            <a:r>
              <a:rPr lang="tr-TR" dirty="0" smtClean="0"/>
              <a:t>T.C.</a:t>
            </a:r>
          </a:p>
          <a:p>
            <a:pPr algn="ctr"/>
            <a:r>
              <a:rPr lang="tr-TR" dirty="0"/>
              <a:t>AĞRI İBRAHİM ÇEÇEN ÜNİ. REKTÖRLÜĞÜ</a:t>
            </a:r>
          </a:p>
          <a:p>
            <a:pPr algn="ctr"/>
            <a:r>
              <a:rPr lang="tr-TR" dirty="0"/>
              <a:t>GENEL SEKRETERLİK</a:t>
            </a:r>
          </a:p>
        </p:txBody>
      </p:sp>
      <p:sp>
        <p:nvSpPr>
          <p:cNvPr id="13" name="12 Metin kutusu"/>
          <p:cNvSpPr txBox="1"/>
          <p:nvPr/>
        </p:nvSpPr>
        <p:spPr>
          <a:xfrm>
            <a:off x="5220072" y="620688"/>
            <a:ext cx="2376264" cy="1200329"/>
          </a:xfrm>
          <a:prstGeom prst="rect">
            <a:avLst/>
          </a:prstGeom>
          <a:noFill/>
          <a:ln>
            <a:solidFill>
              <a:schemeClr val="tx1"/>
            </a:solidFill>
          </a:ln>
        </p:spPr>
        <p:txBody>
          <a:bodyPr wrap="square" rtlCol="0">
            <a:spAutoFit/>
          </a:bodyPr>
          <a:lstStyle/>
          <a:p>
            <a:pPr algn="ctr"/>
            <a:r>
              <a:rPr lang="tr-TR" dirty="0" smtClean="0"/>
              <a:t>T.C.</a:t>
            </a:r>
          </a:p>
          <a:p>
            <a:pPr algn="ctr"/>
            <a:r>
              <a:rPr lang="tr-TR" dirty="0"/>
              <a:t>AĞRI İBRAHİM ÇEÇEN ÜNİ. REKTÖRLÜĞÜ</a:t>
            </a:r>
          </a:p>
          <a:p>
            <a:pPr algn="ctr"/>
            <a:r>
              <a:rPr lang="tr-TR" dirty="0"/>
              <a:t>GENEL SEKRETERLİK</a:t>
            </a:r>
          </a:p>
        </p:txBody>
      </p:sp>
      <p:sp>
        <p:nvSpPr>
          <p:cNvPr id="14" name="13 Metin kutusu"/>
          <p:cNvSpPr txBox="1"/>
          <p:nvPr/>
        </p:nvSpPr>
        <p:spPr>
          <a:xfrm>
            <a:off x="5220072" y="2348880"/>
            <a:ext cx="2376264" cy="369332"/>
          </a:xfrm>
          <a:prstGeom prst="rect">
            <a:avLst/>
          </a:prstGeom>
          <a:noFill/>
          <a:ln>
            <a:solidFill>
              <a:schemeClr val="tx1"/>
            </a:solidFill>
          </a:ln>
        </p:spPr>
        <p:txBody>
          <a:bodyPr wrap="square" rtlCol="0">
            <a:spAutoFit/>
          </a:bodyPr>
          <a:lstStyle/>
          <a:p>
            <a:pPr algn="ctr"/>
            <a:r>
              <a:rPr lang="tr-TR" dirty="0"/>
              <a:t>42239535</a:t>
            </a:r>
            <a:endParaRPr lang="tr-TR" b="1" dirty="0"/>
          </a:p>
        </p:txBody>
      </p:sp>
      <p:sp>
        <p:nvSpPr>
          <p:cNvPr id="15" name="14 Metin kutusu"/>
          <p:cNvSpPr txBox="1"/>
          <p:nvPr/>
        </p:nvSpPr>
        <p:spPr>
          <a:xfrm>
            <a:off x="827584" y="2276872"/>
            <a:ext cx="2376264" cy="369332"/>
          </a:xfrm>
          <a:prstGeom prst="rect">
            <a:avLst/>
          </a:prstGeom>
          <a:noFill/>
          <a:ln>
            <a:solidFill>
              <a:schemeClr val="tx1"/>
            </a:solidFill>
          </a:ln>
        </p:spPr>
        <p:txBody>
          <a:bodyPr wrap="square" rtlCol="0">
            <a:spAutoFit/>
          </a:bodyPr>
          <a:lstStyle/>
          <a:p>
            <a:pPr algn="ctr"/>
            <a:r>
              <a:rPr lang="tr-TR" dirty="0"/>
              <a:t>42239535</a:t>
            </a:r>
            <a:endParaRPr lang="tr-TR" b="1" dirty="0"/>
          </a:p>
        </p:txBody>
      </p:sp>
      <p:sp>
        <p:nvSpPr>
          <p:cNvPr id="17" name="16 Metin kutusu"/>
          <p:cNvSpPr txBox="1"/>
          <p:nvPr/>
        </p:nvSpPr>
        <p:spPr>
          <a:xfrm>
            <a:off x="857224" y="2643182"/>
            <a:ext cx="2357454" cy="369332"/>
          </a:xfrm>
          <a:prstGeom prst="rect">
            <a:avLst/>
          </a:prstGeom>
          <a:noFill/>
          <a:ln>
            <a:solidFill>
              <a:schemeClr val="tx1"/>
            </a:solidFill>
          </a:ln>
        </p:spPr>
        <p:txBody>
          <a:bodyPr wrap="square" rtlCol="0">
            <a:spAutoFit/>
          </a:bodyPr>
          <a:lstStyle/>
          <a:p>
            <a:pPr algn="ctr"/>
            <a:r>
              <a:rPr lang="tr-TR" b="1" dirty="0" smtClean="0"/>
              <a:t>840</a:t>
            </a:r>
            <a:endParaRPr lang="tr-TR" b="1" dirty="0"/>
          </a:p>
        </p:txBody>
      </p:sp>
      <p:sp>
        <p:nvSpPr>
          <p:cNvPr id="18" name="17 Metin kutusu"/>
          <p:cNvSpPr txBox="1"/>
          <p:nvPr/>
        </p:nvSpPr>
        <p:spPr>
          <a:xfrm>
            <a:off x="5214942" y="2714620"/>
            <a:ext cx="2357454" cy="369332"/>
          </a:xfrm>
          <a:prstGeom prst="rect">
            <a:avLst/>
          </a:prstGeom>
          <a:noFill/>
          <a:ln>
            <a:solidFill>
              <a:schemeClr val="tx1"/>
            </a:solidFill>
          </a:ln>
        </p:spPr>
        <p:txBody>
          <a:bodyPr wrap="square" rtlCol="0">
            <a:spAutoFit/>
          </a:bodyPr>
          <a:lstStyle/>
          <a:p>
            <a:pPr algn="ctr"/>
            <a:r>
              <a:rPr lang="tr-TR" b="1" dirty="0" smtClean="0"/>
              <a:t>774.06</a:t>
            </a:r>
            <a:endParaRPr lang="tr-TR" b="1" dirty="0"/>
          </a:p>
        </p:txBody>
      </p:sp>
      <p:sp>
        <p:nvSpPr>
          <p:cNvPr id="19" name="18 Metin kutusu"/>
          <p:cNvSpPr txBox="1"/>
          <p:nvPr/>
        </p:nvSpPr>
        <p:spPr>
          <a:xfrm>
            <a:off x="857224" y="3000372"/>
            <a:ext cx="2677656" cy="1500198"/>
          </a:xfrm>
          <a:prstGeom prst="rect">
            <a:avLst/>
          </a:prstGeom>
          <a:noFill/>
        </p:spPr>
        <p:txBody>
          <a:bodyPr vert="vert270" wrap="square" rtlCol="0" anchor="b">
            <a:spAutoFit/>
          </a:bodyPr>
          <a:lstStyle/>
          <a:p>
            <a:pPr algn="ctr"/>
            <a:endParaRPr lang="tr-TR" dirty="0" smtClean="0"/>
          </a:p>
          <a:p>
            <a:pPr algn="ctr"/>
            <a:endParaRPr lang="tr-TR" dirty="0" smtClean="0"/>
          </a:p>
          <a:p>
            <a:pPr algn="ctr"/>
            <a:r>
              <a:rPr lang="tr-TR" b="1" dirty="0" smtClean="0"/>
              <a:t>  İDARİ HİZMETLER (GENEL)</a:t>
            </a:r>
          </a:p>
          <a:p>
            <a:endParaRPr lang="tr-TR" dirty="0" smtClean="0"/>
          </a:p>
          <a:p>
            <a:endParaRPr lang="tr-TR" dirty="0" smtClean="0"/>
          </a:p>
          <a:p>
            <a:endParaRPr lang="tr-TR" dirty="0" smtClean="0"/>
          </a:p>
          <a:p>
            <a:endParaRPr lang="tr-TR" dirty="0"/>
          </a:p>
        </p:txBody>
      </p:sp>
      <p:sp>
        <p:nvSpPr>
          <p:cNvPr id="23" name="22 Metin kutusu"/>
          <p:cNvSpPr txBox="1"/>
          <p:nvPr/>
        </p:nvSpPr>
        <p:spPr>
          <a:xfrm>
            <a:off x="857224" y="4929198"/>
            <a:ext cx="2357454" cy="369332"/>
          </a:xfrm>
          <a:prstGeom prst="rect">
            <a:avLst/>
          </a:prstGeom>
          <a:noFill/>
          <a:ln>
            <a:solidFill>
              <a:schemeClr val="tx1"/>
            </a:solidFill>
          </a:ln>
        </p:spPr>
        <p:txBody>
          <a:bodyPr wrap="square" rtlCol="0">
            <a:spAutoFit/>
          </a:bodyPr>
          <a:lstStyle/>
          <a:p>
            <a:pPr algn="ctr"/>
            <a:r>
              <a:rPr lang="tr-TR" b="1" dirty="0" smtClean="0"/>
              <a:t>2013</a:t>
            </a:r>
            <a:endParaRPr lang="tr-TR" b="1" dirty="0"/>
          </a:p>
        </p:txBody>
      </p:sp>
      <p:sp>
        <p:nvSpPr>
          <p:cNvPr id="24" name="23 Metin kutusu"/>
          <p:cNvSpPr txBox="1"/>
          <p:nvPr/>
        </p:nvSpPr>
        <p:spPr>
          <a:xfrm>
            <a:off x="5214942" y="5000636"/>
            <a:ext cx="2357454" cy="369332"/>
          </a:xfrm>
          <a:prstGeom prst="rect">
            <a:avLst/>
          </a:prstGeom>
          <a:noFill/>
          <a:ln>
            <a:solidFill>
              <a:schemeClr val="tx1"/>
            </a:solidFill>
          </a:ln>
        </p:spPr>
        <p:txBody>
          <a:bodyPr wrap="square" rtlCol="0">
            <a:spAutoFit/>
          </a:bodyPr>
          <a:lstStyle/>
          <a:p>
            <a:pPr algn="ctr"/>
            <a:r>
              <a:rPr lang="tr-TR" b="1" dirty="0" smtClean="0"/>
              <a:t>2013</a:t>
            </a:r>
            <a:endParaRPr lang="tr-TR" b="1" dirty="0"/>
          </a:p>
        </p:txBody>
      </p:sp>
      <p:sp>
        <p:nvSpPr>
          <p:cNvPr id="25" name="24 Metin kutusu"/>
          <p:cNvSpPr txBox="1"/>
          <p:nvPr/>
        </p:nvSpPr>
        <p:spPr>
          <a:xfrm>
            <a:off x="5214942" y="4643446"/>
            <a:ext cx="2357454" cy="369332"/>
          </a:xfrm>
          <a:prstGeom prst="rect">
            <a:avLst/>
          </a:prstGeom>
          <a:noFill/>
          <a:ln>
            <a:solidFill>
              <a:schemeClr val="tx1"/>
            </a:solidFill>
          </a:ln>
        </p:spPr>
        <p:txBody>
          <a:bodyPr wrap="square" rtlCol="0">
            <a:spAutoFit/>
          </a:bodyPr>
          <a:lstStyle/>
          <a:p>
            <a:pPr algn="ctr"/>
            <a:endParaRPr lang="tr-TR" b="1" dirty="0"/>
          </a:p>
        </p:txBody>
      </p:sp>
      <p:sp>
        <p:nvSpPr>
          <p:cNvPr id="26" name="25 Metin kutusu"/>
          <p:cNvSpPr txBox="1"/>
          <p:nvPr/>
        </p:nvSpPr>
        <p:spPr>
          <a:xfrm>
            <a:off x="857224" y="4572008"/>
            <a:ext cx="2357454" cy="369332"/>
          </a:xfrm>
          <a:prstGeom prst="rect">
            <a:avLst/>
          </a:prstGeom>
          <a:noFill/>
          <a:ln>
            <a:solidFill>
              <a:schemeClr val="tx1"/>
            </a:solidFill>
          </a:ln>
        </p:spPr>
        <p:txBody>
          <a:bodyPr wrap="square" rtlCol="0">
            <a:spAutoFit/>
          </a:bodyPr>
          <a:lstStyle/>
          <a:p>
            <a:pPr algn="ctr"/>
            <a:endParaRPr lang="tr-TR" b="1" dirty="0"/>
          </a:p>
        </p:txBody>
      </p:sp>
      <p:sp>
        <p:nvSpPr>
          <p:cNvPr id="27" name="26 Metin kutusu"/>
          <p:cNvSpPr txBox="1"/>
          <p:nvPr/>
        </p:nvSpPr>
        <p:spPr>
          <a:xfrm>
            <a:off x="5214942" y="3071810"/>
            <a:ext cx="1292662" cy="1571636"/>
          </a:xfrm>
          <a:prstGeom prst="rect">
            <a:avLst/>
          </a:prstGeom>
          <a:noFill/>
        </p:spPr>
        <p:txBody>
          <a:bodyPr vert="vert270" wrap="square" rtlCol="0">
            <a:spAutoFit/>
          </a:bodyPr>
          <a:lstStyle/>
          <a:p>
            <a:pPr algn="ctr"/>
            <a:endParaRPr lang="tr-TR" b="1" dirty="0" smtClean="0"/>
          </a:p>
          <a:p>
            <a:pPr algn="ctr"/>
            <a:endParaRPr lang="tr-TR" b="1" dirty="0" smtClean="0"/>
          </a:p>
          <a:p>
            <a:pPr algn="ctr"/>
            <a:r>
              <a:rPr lang="tr-TR" b="1" dirty="0" smtClean="0"/>
              <a:t>ADAY MEMUR</a:t>
            </a:r>
            <a:endParaRPr lang="tr-TR" b="1"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1214422"/>
            <a:ext cx="8229600" cy="928686"/>
          </a:xfrm>
        </p:spPr>
        <p:txBody>
          <a:bodyPr>
            <a:normAutofit fontScale="90000"/>
          </a:bodyPr>
          <a:lstStyle/>
          <a:p>
            <a:r>
              <a:rPr lang="tr-TR" sz="4000" dirty="0" smtClean="0">
                <a:solidFill>
                  <a:srgbClr val="FF0000"/>
                </a:solidFill>
              </a:rPr>
              <a:t>DOSYALARIN ARİŞVE TESLİM EDİLMESİ</a:t>
            </a:r>
            <a:endParaRPr lang="tr-TR" sz="4000" dirty="0">
              <a:solidFill>
                <a:srgbClr val="FF0000"/>
              </a:solidFill>
            </a:endParaRPr>
          </a:p>
        </p:txBody>
      </p:sp>
      <p:sp>
        <p:nvSpPr>
          <p:cNvPr id="3" name="2 İçerik Yer Tutucusu"/>
          <p:cNvSpPr>
            <a:spLocks noGrp="1"/>
          </p:cNvSpPr>
          <p:nvPr>
            <p:ph idx="1"/>
          </p:nvPr>
        </p:nvSpPr>
        <p:spPr>
          <a:xfrm>
            <a:off x="500034" y="2571744"/>
            <a:ext cx="8229600" cy="2779404"/>
          </a:xfrm>
        </p:spPr>
        <p:txBody>
          <a:bodyPr>
            <a:normAutofit fontScale="85000" lnSpcReduction="20000"/>
          </a:bodyPr>
          <a:lstStyle/>
          <a:p>
            <a:pPr>
              <a:buNone/>
            </a:pPr>
            <a:r>
              <a:rPr lang="tr-TR" dirty="0" smtClean="0"/>
              <a:t>    Dosyaların birim ve kurum  arşivlerinde  saklanması, düzenlenmesi, devri  vb.  işlemler</a:t>
            </a:r>
            <a:r>
              <a:rPr lang="tr-TR" dirty="0" smtClean="0">
                <a:solidFill>
                  <a:srgbClr val="0070C0"/>
                </a:solidFill>
              </a:rPr>
              <a:t>  Devlet Arşiv Hizmetleri Hakkında Yönetmelik </a:t>
            </a:r>
            <a:r>
              <a:rPr lang="tr-TR" dirty="0" smtClean="0"/>
              <a:t>hükümlerine göre düzenlenir.</a:t>
            </a:r>
          </a:p>
          <a:p>
            <a:pPr>
              <a:buNone/>
            </a:pPr>
            <a:r>
              <a:rPr lang="tr-TR" dirty="0" smtClean="0"/>
              <a:t>    </a:t>
            </a:r>
          </a:p>
          <a:p>
            <a:pPr>
              <a:buNone/>
            </a:pPr>
            <a:endParaRPr lang="tr-TR" dirty="0" smtClean="0"/>
          </a:p>
          <a:p>
            <a:pPr>
              <a:buNone/>
            </a:pPr>
            <a:r>
              <a:rPr lang="tr-TR" dirty="0" smtClean="0"/>
              <a:t>    </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113</a:t>
            </a:fld>
            <a:endParaRPr lang="tr-T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14488"/>
            <a:ext cx="8229600" cy="4610112"/>
          </a:xfrm>
        </p:spPr>
        <p:txBody>
          <a:bodyPr>
            <a:normAutofit fontScale="85000" lnSpcReduction="20000"/>
          </a:bodyPr>
          <a:lstStyle/>
          <a:p>
            <a:pPr algn="just"/>
            <a:r>
              <a:rPr lang="tr-TR" dirty="0" smtClean="0"/>
              <a:t>Her yılın </a:t>
            </a:r>
            <a:r>
              <a:rPr lang="tr-TR" dirty="0" smtClean="0">
                <a:solidFill>
                  <a:srgbClr val="0070C0"/>
                </a:solidFill>
              </a:rPr>
              <a:t>Ocak</a:t>
            </a:r>
            <a:r>
              <a:rPr lang="tr-TR" dirty="0" smtClean="0"/>
              <a:t> ayı içerisinde, önceki yıla ait dosyalar uygunluk kontrolünden geçirilerek, birim arşivine devredilir.</a:t>
            </a:r>
          </a:p>
          <a:p>
            <a:pPr algn="just">
              <a:buNone/>
            </a:pPr>
            <a:endParaRPr lang="tr-TR" dirty="0" smtClean="0"/>
          </a:p>
          <a:p>
            <a:pPr algn="just"/>
            <a:r>
              <a:rPr lang="tr-TR" dirty="0" smtClean="0"/>
              <a:t>Uygunluk kontrolü esnasında, birleştirilmesi veya ayrılması gereken dosyalar birleştirilecek veya ayrılacaktır. Birleştirme ve ayırma işlemlerinde, açılmış</a:t>
            </a:r>
            <a:r>
              <a:rPr lang="tr-TR" baseline="-25000" dirty="0" smtClean="0"/>
              <a:t> </a:t>
            </a:r>
            <a:r>
              <a:rPr lang="tr-TR" dirty="0" smtClean="0"/>
              <a:t>bulunan dosyalardaki belge yoğunlukları dikkate alınacaktır.</a:t>
            </a:r>
          </a:p>
          <a:p>
            <a:pPr algn="just"/>
            <a:r>
              <a:rPr lang="tr-TR" dirty="0" smtClean="0"/>
              <a:t>Her bir dosya gömleği içerisine, o dosyada yer alacak evrakın dökümünü verecek, bir “Dosya Muhteviyatı Döküm Formu” (Ek: 2) konacaktır.</a:t>
            </a:r>
          </a:p>
          <a:p>
            <a:pPr algn="just"/>
            <a:endParaRPr lang="tr-TR" dirty="0" smtClean="0"/>
          </a:p>
          <a:p>
            <a:endParaRPr lang="tr-TR" dirty="0" smtClean="0"/>
          </a:p>
          <a:p>
            <a:endParaRPr lang="tr-TR" dirty="0" smtClean="0"/>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114</a:t>
            </a:fld>
            <a:endParaRPr lang="tr-TR"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87D2BA7A-0AA5-435E-9A92-6869658B5E95}" type="slidenum">
              <a:rPr lang="tr-TR" smtClean="0"/>
              <a:pPr/>
              <a:t>115</a:t>
            </a:fld>
            <a:endParaRPr lang="tr-TR" dirty="0"/>
          </a:p>
        </p:txBody>
      </p:sp>
      <p:graphicFrame>
        <p:nvGraphicFramePr>
          <p:cNvPr id="3" name="2 Tablo"/>
          <p:cNvGraphicFramePr>
            <a:graphicFrameLocks noGrp="1"/>
          </p:cNvGraphicFramePr>
          <p:nvPr>
            <p:extLst>
              <p:ext uri="{D42A27DB-BD31-4B8C-83A1-F6EECF244321}">
                <p14:modId xmlns:p14="http://schemas.microsoft.com/office/powerpoint/2010/main" val="976358527"/>
              </p:ext>
            </p:extLst>
          </p:nvPr>
        </p:nvGraphicFramePr>
        <p:xfrm>
          <a:off x="285721" y="428599"/>
          <a:ext cx="8358244" cy="5840002"/>
        </p:xfrm>
        <a:graphic>
          <a:graphicData uri="http://schemas.openxmlformats.org/drawingml/2006/table">
            <a:tbl>
              <a:tblPr/>
              <a:tblGrid>
                <a:gridCol w="483535"/>
                <a:gridCol w="1271006"/>
                <a:gridCol w="1036147"/>
                <a:gridCol w="2583456"/>
                <a:gridCol w="663132"/>
                <a:gridCol w="2320968"/>
              </a:tblGrid>
              <a:tr h="183559">
                <a:tc gridSpan="6">
                  <a:txBody>
                    <a:bodyPr/>
                    <a:lstStyle/>
                    <a:p>
                      <a:pPr algn="ctr" fontAlgn="b"/>
                      <a:r>
                        <a:rPr lang="tr-TR" sz="1200" b="1" i="0" u="none" strike="noStrike" dirty="0">
                          <a:solidFill>
                            <a:srgbClr val="000000"/>
                          </a:solidFill>
                          <a:latin typeface="Calibri"/>
                        </a:rPr>
                        <a:t>T.C.</a:t>
                      </a:r>
                    </a:p>
                  </a:txBody>
                  <a:tcPr marL="6139" marR="6139" marT="613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8523">
                <a:tc gridSpan="6">
                  <a:txBody>
                    <a:bodyPr/>
                    <a:lstStyle/>
                    <a:p>
                      <a:pPr algn="ctr" fontAlgn="b"/>
                      <a:r>
                        <a:rPr lang="tr-TR" sz="1200" b="1" i="0" u="none" strike="noStrike" dirty="0" smtClean="0">
                          <a:solidFill>
                            <a:srgbClr val="000000"/>
                          </a:solidFill>
                          <a:latin typeface="Calibri"/>
                        </a:rPr>
                        <a:t>AĞRI İBRAHİM ÇEÇEN ÜNİVERSİTESİ REKTÖRLÜĞÜ</a:t>
                      </a:r>
                      <a:endParaRPr lang="tr-TR" sz="1200" b="1" i="0" u="none" strike="noStrike" dirty="0">
                        <a:solidFill>
                          <a:srgbClr val="000000"/>
                        </a:solidFill>
                        <a:latin typeface="Calibri"/>
                      </a:endParaRPr>
                    </a:p>
                  </a:txBody>
                  <a:tcPr marL="6139" marR="6139" marT="613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1040">
                <a:tc gridSpan="6">
                  <a:txBody>
                    <a:bodyPr/>
                    <a:lstStyle/>
                    <a:p>
                      <a:pPr algn="ctr" fontAlgn="b"/>
                      <a:r>
                        <a:rPr lang="tr-TR" sz="1200" b="1" i="0" u="none" strike="noStrike" dirty="0">
                          <a:solidFill>
                            <a:srgbClr val="000000"/>
                          </a:solidFill>
                          <a:latin typeface="Calibri"/>
                        </a:rPr>
                        <a:t>GENEL </a:t>
                      </a:r>
                      <a:r>
                        <a:rPr lang="tr-TR" sz="1200" b="1" i="0" u="none" strike="noStrike" dirty="0" smtClean="0">
                          <a:solidFill>
                            <a:srgbClr val="000000"/>
                          </a:solidFill>
                          <a:latin typeface="Calibri"/>
                        </a:rPr>
                        <a:t>SEKRETERLİK</a:t>
                      </a:r>
                      <a:endParaRPr lang="tr-TR" sz="1200" b="1" i="0" u="none" strike="noStrike" dirty="0">
                        <a:solidFill>
                          <a:srgbClr val="000000"/>
                        </a:solidFill>
                        <a:latin typeface="Calibri"/>
                      </a:endParaRPr>
                    </a:p>
                  </a:txBody>
                  <a:tcPr marL="6139" marR="6139" marT="613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9709">
                <a:tc gridSpan="6">
                  <a:txBody>
                    <a:bodyPr/>
                    <a:lstStyle/>
                    <a:p>
                      <a:pPr algn="l" fontAlgn="b"/>
                      <a:r>
                        <a:rPr lang="tr-TR" sz="1200" b="0" i="0" u="none" strike="noStrike" dirty="0">
                          <a:solidFill>
                            <a:srgbClr val="000000"/>
                          </a:solidFill>
                          <a:latin typeface="Calibri"/>
                        </a:rPr>
                        <a:t>BİRİM ADI ve KODU:   ……………………………………..……………………………………………………………</a:t>
                      </a:r>
                    </a:p>
                  </a:txBody>
                  <a:tcPr marL="6139" marR="6139" marT="613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4818">
                <a:tc>
                  <a:txBody>
                    <a:bodyPr/>
                    <a:lstStyle/>
                    <a:p>
                      <a:pPr algn="l" fontAlgn="b"/>
                      <a:endParaRPr lang="tr-TR" sz="700" b="0" i="0" u="none" strike="noStrike">
                        <a:solidFill>
                          <a:srgbClr val="000000"/>
                        </a:solidFill>
                        <a:latin typeface="Calibri"/>
                      </a:endParaRPr>
                    </a:p>
                  </a:txBody>
                  <a:tcPr marL="6139" marR="6139" marT="6139" marB="0" anchor="b">
                    <a:lnL>
                      <a:noFill/>
                    </a:lnL>
                    <a:lnR>
                      <a:noFill/>
                    </a:lnR>
                    <a:lnT>
                      <a:noFill/>
                    </a:lnT>
                    <a:lnB>
                      <a:noFill/>
                    </a:lnB>
                  </a:tcPr>
                </a:tc>
                <a:tc>
                  <a:txBody>
                    <a:bodyPr/>
                    <a:lstStyle/>
                    <a:p>
                      <a:pPr algn="l" fontAlgn="b"/>
                      <a:endParaRPr lang="tr-TR" sz="700" b="0" i="0" u="none" strike="noStrike">
                        <a:solidFill>
                          <a:srgbClr val="000000"/>
                        </a:solidFill>
                        <a:latin typeface="Calibri"/>
                      </a:endParaRPr>
                    </a:p>
                  </a:txBody>
                  <a:tcPr marL="6139" marR="6139" marT="6139" marB="0" anchor="b">
                    <a:lnL>
                      <a:noFill/>
                    </a:lnL>
                    <a:lnR>
                      <a:noFill/>
                    </a:lnR>
                    <a:lnT>
                      <a:noFill/>
                    </a:lnT>
                    <a:lnB>
                      <a:noFill/>
                    </a:lnB>
                  </a:tcPr>
                </a:tc>
                <a:tc>
                  <a:txBody>
                    <a:bodyPr/>
                    <a:lstStyle/>
                    <a:p>
                      <a:pPr algn="l" fontAlgn="b"/>
                      <a:endParaRPr lang="tr-TR" sz="700" b="0" i="0" u="none" strike="noStrike">
                        <a:solidFill>
                          <a:srgbClr val="000000"/>
                        </a:solidFill>
                        <a:latin typeface="Calibri"/>
                      </a:endParaRPr>
                    </a:p>
                  </a:txBody>
                  <a:tcPr marL="6139" marR="6139" marT="6139" marB="0" anchor="b">
                    <a:lnL>
                      <a:noFill/>
                    </a:lnL>
                    <a:lnR>
                      <a:noFill/>
                    </a:lnR>
                    <a:lnT>
                      <a:noFill/>
                    </a:lnT>
                    <a:lnB>
                      <a:noFill/>
                    </a:lnB>
                  </a:tcPr>
                </a:tc>
                <a:tc>
                  <a:txBody>
                    <a:bodyPr/>
                    <a:lstStyle/>
                    <a:p>
                      <a:pPr algn="l" fontAlgn="b"/>
                      <a:endParaRPr lang="tr-TR" sz="1200" b="0" i="0" u="none" strike="noStrike" dirty="0">
                        <a:solidFill>
                          <a:srgbClr val="000000"/>
                        </a:solidFill>
                        <a:latin typeface="Calibri"/>
                      </a:endParaRPr>
                    </a:p>
                  </a:txBody>
                  <a:tcPr marL="6139" marR="6139" marT="6139" marB="0" anchor="b">
                    <a:lnL>
                      <a:noFill/>
                    </a:lnL>
                    <a:lnR>
                      <a:noFill/>
                    </a:lnR>
                    <a:lnT>
                      <a:noFill/>
                    </a:lnT>
                    <a:lnB>
                      <a:noFill/>
                    </a:lnB>
                  </a:tcPr>
                </a:tc>
                <a:tc>
                  <a:txBody>
                    <a:bodyPr/>
                    <a:lstStyle/>
                    <a:p>
                      <a:pPr algn="l" fontAlgn="b"/>
                      <a:endParaRPr lang="tr-TR" sz="1200" b="0" i="0" u="none" strike="noStrike">
                        <a:solidFill>
                          <a:srgbClr val="000000"/>
                        </a:solidFill>
                        <a:latin typeface="Calibri"/>
                      </a:endParaRPr>
                    </a:p>
                  </a:txBody>
                  <a:tcPr marL="6139" marR="6139" marT="6139" marB="0" anchor="b">
                    <a:lnL>
                      <a:noFill/>
                    </a:lnL>
                    <a:lnR>
                      <a:noFill/>
                    </a:lnR>
                    <a:lnT>
                      <a:noFill/>
                    </a:lnT>
                    <a:lnB>
                      <a:noFill/>
                    </a:lnB>
                  </a:tcPr>
                </a:tc>
                <a:tc>
                  <a:txBody>
                    <a:bodyPr/>
                    <a:lstStyle/>
                    <a:p>
                      <a:pPr algn="l" fontAlgn="b"/>
                      <a:endParaRPr lang="tr-TR" sz="1200" b="0" i="0" u="none" strike="noStrike">
                        <a:solidFill>
                          <a:srgbClr val="000000"/>
                        </a:solidFill>
                        <a:latin typeface="Calibri"/>
                      </a:endParaRPr>
                    </a:p>
                  </a:txBody>
                  <a:tcPr marL="6139" marR="6139" marT="6139" marB="0" anchor="b">
                    <a:lnL>
                      <a:noFill/>
                    </a:lnL>
                    <a:lnR>
                      <a:noFill/>
                    </a:lnR>
                    <a:lnT>
                      <a:noFill/>
                    </a:lnT>
                    <a:lnB>
                      <a:noFill/>
                    </a:lnB>
                  </a:tcPr>
                </a:tc>
              </a:tr>
              <a:tr h="183559">
                <a:tc gridSpan="6">
                  <a:txBody>
                    <a:bodyPr/>
                    <a:lstStyle/>
                    <a:p>
                      <a:pPr algn="ctr" fontAlgn="ctr"/>
                      <a:r>
                        <a:rPr lang="tr-TR" sz="1200" b="0" i="0" u="none" strike="noStrike" dirty="0">
                          <a:solidFill>
                            <a:srgbClr val="000000"/>
                          </a:solidFill>
                          <a:latin typeface="Calibri"/>
                        </a:rPr>
                        <a:t>                                        </a:t>
                      </a:r>
                      <a:r>
                        <a:rPr lang="tr-TR" sz="1200" b="1" i="0" u="none" strike="noStrike" dirty="0">
                          <a:solidFill>
                            <a:srgbClr val="000000"/>
                          </a:solidFill>
                          <a:latin typeface="Calibri"/>
                        </a:rPr>
                        <a:t> DOSYA MUHTEVİYATI DÖKÜM FORMU</a:t>
                      </a:r>
                      <a:r>
                        <a:rPr lang="tr-TR" sz="1200" b="0" i="0" u="none" strike="noStrike" dirty="0">
                          <a:solidFill>
                            <a:srgbClr val="000000"/>
                          </a:solidFill>
                          <a:latin typeface="Calibri"/>
                        </a:rPr>
                        <a:t>             Sayfa No:………..                       </a:t>
                      </a:r>
                    </a:p>
                  </a:txBody>
                  <a:tcPr marL="6139" marR="6139" marT="613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4818">
                <a:tc>
                  <a:txBody>
                    <a:bodyPr/>
                    <a:lstStyle/>
                    <a:p>
                      <a:pPr algn="ctr" fontAlgn="b"/>
                      <a:r>
                        <a:rPr lang="tr-TR" sz="1200" b="0" i="0" u="none" strike="noStrike" dirty="0">
                          <a:solidFill>
                            <a:srgbClr val="000000"/>
                          </a:solidFill>
                          <a:latin typeface="Calibri"/>
                        </a:rPr>
                        <a:t>SIRA</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tr-TR" sz="1200" b="0" i="0" u="none" strike="noStrike" dirty="0">
                          <a:solidFill>
                            <a:srgbClr val="000000"/>
                          </a:solidFill>
                          <a:latin typeface="Calibri"/>
                        </a:rPr>
                        <a:t>TARİH</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200" b="0" i="0" u="none" strike="noStrike">
                          <a:solidFill>
                            <a:srgbClr val="000000"/>
                          </a:solidFill>
                          <a:latin typeface="Calibri"/>
                        </a:rPr>
                        <a:t>SAYI</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200" b="0" i="0" u="none" strike="noStrike" dirty="0">
                          <a:solidFill>
                            <a:srgbClr val="000000"/>
                          </a:solidFill>
                          <a:latin typeface="Calibri"/>
                        </a:rPr>
                        <a:t>KONUSU</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latin typeface="Calibri"/>
                        </a:rPr>
                        <a:t>SAYFA</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tr-TR" sz="1200" b="0" i="0" u="none" strike="noStrike">
                          <a:solidFill>
                            <a:srgbClr val="000000"/>
                          </a:solidFill>
                          <a:latin typeface="Calibri"/>
                        </a:rPr>
                        <a:t>AÇIKLAMALAR</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18">
                <a:tc>
                  <a:txBody>
                    <a:bodyPr/>
                    <a:lstStyle/>
                    <a:p>
                      <a:pPr algn="ctr" fontAlgn="b"/>
                      <a:r>
                        <a:rPr lang="tr-TR" sz="1200" b="0" i="0" u="none" strike="noStrike" dirty="0">
                          <a:solidFill>
                            <a:srgbClr val="000000"/>
                          </a:solidFill>
                          <a:latin typeface="Calibri"/>
                        </a:rPr>
                        <a:t>NO</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200" b="0" i="0" u="none" strike="noStrike" dirty="0">
                          <a:solidFill>
                            <a:srgbClr val="000000"/>
                          </a:solidFill>
                          <a:latin typeface="Calibri"/>
                        </a:rPr>
                        <a:t>ADEDİ</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tr-TR"/>
                    </a:p>
                  </a:txBody>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09">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solidFill>
                            <a:srgbClr val="000000"/>
                          </a:solidFill>
                          <a:latin typeface="Calibri"/>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71612"/>
            <a:ext cx="8229600" cy="4752988"/>
          </a:xfrm>
        </p:spPr>
        <p:txBody>
          <a:bodyPr>
            <a:normAutofit fontScale="92500" lnSpcReduction="10000"/>
          </a:bodyPr>
          <a:lstStyle/>
          <a:p>
            <a:pPr algn="just"/>
            <a:r>
              <a:rPr lang="tr-TR" dirty="0" smtClean="0"/>
              <a:t>Dosya planında, yeni konuların açılması, mevcut olanların kaldırılması ya da düzeltilmesi gerektiği durumlarda, kurum veya kuruluşların dosya planlarından sorumlu birimleri Devlet Arşivleri Genel Müdürlüğü'ne bildirecektir.</a:t>
            </a:r>
          </a:p>
          <a:p>
            <a:pPr algn="just">
              <a:buNone/>
            </a:pPr>
            <a:endParaRPr lang="tr-TR" dirty="0" smtClean="0"/>
          </a:p>
          <a:p>
            <a:pPr algn="just"/>
            <a:r>
              <a:rPr lang="tr-TR" dirty="0" smtClean="0"/>
              <a:t>Genel Müdürlükçe, uygun görülen düzeltmeler yapılabilecektir. </a:t>
            </a:r>
          </a:p>
          <a:p>
            <a:pPr algn="just"/>
            <a:r>
              <a:rPr lang="tr-TR" dirty="0" smtClean="0"/>
              <a:t>Dosya planlarında öngörülen değişiklikler yıl sonlarında yapılacaktır.</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116</a:t>
            </a:fld>
            <a:endParaRPr lang="tr-TR"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85992"/>
            <a:ext cx="8229600" cy="2993718"/>
          </a:xfrm>
        </p:spPr>
        <p:txBody>
          <a:bodyPr>
            <a:normAutofit fontScale="92500" lnSpcReduction="10000"/>
          </a:bodyPr>
          <a:lstStyle/>
          <a:p>
            <a:pPr algn="just"/>
            <a:r>
              <a:rPr lang="tr-TR" dirty="0" smtClean="0"/>
              <a:t>Devlet Arşivleri Genel Müdürlüğü tarafından hazırlanarak, ortak kullanıma sunulan "Ortak Alanlar" </a:t>
            </a:r>
            <a:r>
              <a:rPr lang="tr-TR" u="sng" dirty="0" smtClean="0">
                <a:solidFill>
                  <a:srgbClr val="FF0000"/>
                </a:solidFill>
                <a:uFill>
                  <a:solidFill>
                    <a:srgbClr val="FF0000"/>
                  </a:solidFill>
                </a:uFill>
              </a:rPr>
              <a:t>www.</a:t>
            </a:r>
            <a:r>
              <a:rPr lang="tr-TR" u="sng" dirty="0" err="1" smtClean="0">
                <a:solidFill>
                  <a:srgbClr val="FF0000"/>
                </a:solidFill>
                <a:uFill>
                  <a:solidFill>
                    <a:srgbClr val="FF0000"/>
                  </a:solidFill>
                </a:uFill>
              </a:rPr>
              <a:t>basbakanlik</a:t>
            </a:r>
            <a:r>
              <a:rPr lang="tr-TR" u="sng" dirty="0" smtClean="0">
                <a:solidFill>
                  <a:srgbClr val="FF0000"/>
                </a:solidFill>
                <a:uFill>
                  <a:solidFill>
                    <a:srgbClr val="FF0000"/>
                  </a:solidFill>
                </a:uFill>
              </a:rPr>
              <a:t>.gov.tr</a:t>
            </a:r>
            <a:r>
              <a:rPr lang="tr-TR" dirty="0" smtClean="0">
                <a:solidFill>
                  <a:srgbClr val="FF0000"/>
                </a:solidFill>
              </a:rPr>
              <a:t> </a:t>
            </a:r>
            <a:r>
              <a:rPr lang="tr-TR" dirty="0" smtClean="0"/>
              <a:t>ve</a:t>
            </a:r>
            <a:r>
              <a:rPr lang="tr-TR" dirty="0" smtClean="0">
                <a:solidFill>
                  <a:srgbClr val="FF0000"/>
                </a:solidFill>
              </a:rPr>
              <a:t> </a:t>
            </a:r>
            <a:r>
              <a:rPr lang="tr-TR" u="sng" dirty="0" smtClean="0">
                <a:solidFill>
                  <a:srgbClr val="FF0000"/>
                </a:solidFill>
              </a:rPr>
              <a:t>www.</a:t>
            </a:r>
            <a:r>
              <a:rPr lang="tr-TR" u="sng" dirty="0" err="1" smtClean="0">
                <a:solidFill>
                  <a:srgbClr val="FF0000"/>
                </a:solidFill>
              </a:rPr>
              <a:t>devletarsivleri</a:t>
            </a:r>
            <a:r>
              <a:rPr lang="tr-TR" u="sng" dirty="0" smtClean="0">
                <a:solidFill>
                  <a:srgbClr val="FF0000"/>
                </a:solidFill>
              </a:rPr>
              <a:t>.gov.tr </a:t>
            </a:r>
            <a:r>
              <a:rPr lang="tr-TR" dirty="0" smtClean="0"/>
              <a:t>web adreslerinde yayınlanarak, bu alanlarla ilgili düzeltmeler anında uygulayıcılar tarafından takip edilebilecektir.</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117</a:t>
            </a:fld>
            <a:endParaRPr lang="tr-T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229600" cy="5324492"/>
          </a:xfrm>
          <a:ln>
            <a:solidFill>
              <a:schemeClr val="accent1">
                <a:lumMod val="75000"/>
              </a:schemeClr>
            </a:solidFill>
          </a:ln>
        </p:spPr>
        <p:txBody>
          <a:bodyPr>
            <a:normAutofit/>
          </a:bodyPr>
          <a:lstStyle/>
          <a:p>
            <a:pPr lvl="1" algn="ctr">
              <a:buNone/>
            </a:pPr>
            <a:r>
              <a:rPr lang="tr-TR" sz="4400" b="1" dirty="0" smtClean="0">
                <a:solidFill>
                  <a:srgbClr val="FF0000"/>
                </a:solidFill>
              </a:rPr>
              <a:t>AĞRI İBRAHİM ÇEÇEN ÜNİVERSİTESİ REKTÖRLÜĞÜ</a:t>
            </a:r>
          </a:p>
          <a:p>
            <a:pPr lvl="1" algn="ctr">
              <a:buNone/>
            </a:pPr>
            <a:r>
              <a:rPr lang="tr-TR" sz="3200" b="1" dirty="0" smtClean="0">
                <a:solidFill>
                  <a:srgbClr val="FF0000"/>
                </a:solidFill>
              </a:rPr>
              <a:t>GENEL SEKRETERLİK</a:t>
            </a:r>
          </a:p>
          <a:p>
            <a:pPr lvl="1" algn="ctr">
              <a:buNone/>
            </a:pPr>
            <a:endParaRPr lang="tr-TR" sz="3200" dirty="0" smtClean="0">
              <a:solidFill>
                <a:srgbClr val="FF0000"/>
              </a:solidFill>
            </a:endParaRPr>
          </a:p>
          <a:p>
            <a:pPr lvl="1" algn="ctr">
              <a:buNone/>
            </a:pPr>
            <a:r>
              <a:rPr lang="tr-TR" sz="3000" dirty="0" smtClean="0">
                <a:solidFill>
                  <a:srgbClr val="00B050"/>
                </a:solidFill>
              </a:rPr>
              <a:t>YAZI İŞLERİ MÜDÜRLÜĞÜ</a:t>
            </a:r>
          </a:p>
          <a:p>
            <a:pPr lvl="1" algn="ctr">
              <a:buNone/>
            </a:pPr>
            <a:endParaRPr lang="tr-TR" dirty="0" smtClean="0"/>
          </a:p>
          <a:p>
            <a:pPr lvl="1" algn="ctr">
              <a:buNone/>
            </a:pPr>
            <a:r>
              <a:rPr lang="tr-TR" sz="2800" dirty="0" smtClean="0">
                <a:solidFill>
                  <a:schemeClr val="accent1">
                    <a:lumMod val="75000"/>
                  </a:schemeClr>
                </a:solidFill>
              </a:rPr>
              <a:t>Hazırlayan:</a:t>
            </a:r>
          </a:p>
          <a:p>
            <a:pPr lvl="1" algn="ctr">
              <a:buNone/>
            </a:pPr>
            <a:r>
              <a:rPr lang="tr-TR" sz="2800" dirty="0" smtClean="0">
                <a:solidFill>
                  <a:srgbClr val="0070C0"/>
                </a:solidFill>
              </a:rPr>
              <a:t>Enes BİRİCİK</a:t>
            </a:r>
          </a:p>
          <a:p>
            <a:pPr lvl="1" algn="ctr">
              <a:buNone/>
            </a:pPr>
            <a:endParaRPr lang="tr-TR"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118</a:t>
            </a:fld>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1 Başlık"/>
          <p:cNvSpPr>
            <a:spLocks noGrp="1"/>
          </p:cNvSpPr>
          <p:nvPr>
            <p:ph type="title"/>
          </p:nvPr>
        </p:nvSpPr>
        <p:spPr>
          <a:xfrm>
            <a:off x="914400" y="571480"/>
            <a:ext cx="8229600" cy="785818"/>
          </a:xfrm>
        </p:spPr>
        <p:txBody>
          <a:bodyPr>
            <a:normAutofit/>
          </a:bodyPr>
          <a:lstStyle/>
          <a:p>
            <a:pPr algn="ctr"/>
            <a:r>
              <a:rPr lang="tr-TR" sz="4000" dirty="0" smtClean="0">
                <a:solidFill>
                  <a:srgbClr val="FF0000"/>
                </a:solidFill>
              </a:rPr>
              <a:t>RESMİ YAZILARIN BÖLÜMLERİ</a:t>
            </a:r>
            <a:endParaRPr lang="tr-TR" sz="4000" dirty="0">
              <a:solidFill>
                <a:srgbClr val="FF0000"/>
              </a:solidFill>
            </a:endParaRPr>
          </a:p>
        </p:txBody>
      </p:sp>
      <p:sp>
        <p:nvSpPr>
          <p:cNvPr id="3" name="2 İçerik Yer Tutucusu"/>
          <p:cNvSpPr>
            <a:spLocks noGrp="1"/>
          </p:cNvSpPr>
          <p:nvPr>
            <p:ph idx="1"/>
          </p:nvPr>
        </p:nvSpPr>
        <p:spPr>
          <a:xfrm>
            <a:off x="457200" y="2143116"/>
            <a:ext cx="8229600" cy="4181484"/>
          </a:xfrm>
        </p:spPr>
        <p:txBody>
          <a:bodyPr/>
          <a:lstStyle/>
          <a:p>
            <a:pPr>
              <a:buNone/>
            </a:pPr>
            <a:r>
              <a:rPr lang="tr-TR" dirty="0" smtClean="0">
                <a:solidFill>
                  <a:srgbClr val="0070C0"/>
                </a:solidFill>
              </a:rPr>
              <a:t>Başlık (Antet): </a:t>
            </a:r>
            <a:r>
              <a:rPr lang="tr-TR" dirty="0" smtClean="0">
                <a:solidFill>
                  <a:schemeClr val="tx1"/>
                </a:solidFill>
              </a:rPr>
              <a:t>Belgeyi gönderen</a:t>
            </a:r>
          </a:p>
          <a:p>
            <a:pPr>
              <a:buNone/>
            </a:pPr>
            <a:r>
              <a:rPr lang="tr-TR" dirty="0" smtClean="0">
                <a:solidFill>
                  <a:schemeClr val="tx1"/>
                </a:solidFill>
              </a:rPr>
              <a:t>idarenin adının belirtildiği </a:t>
            </a:r>
          </a:p>
          <a:p>
            <a:pPr>
              <a:buNone/>
            </a:pPr>
            <a:r>
              <a:rPr lang="tr-TR" dirty="0" smtClean="0">
                <a:solidFill>
                  <a:schemeClr val="tx1"/>
                </a:solidFill>
              </a:rPr>
              <a:t>bölümdür.</a:t>
            </a:r>
            <a:r>
              <a:rPr lang="tr-TR" dirty="0"/>
              <a:t> </a:t>
            </a:r>
            <a:r>
              <a:rPr lang="tr-TR" dirty="0" smtClean="0"/>
              <a:t>Yazı alanının üst </a:t>
            </a:r>
          </a:p>
          <a:p>
            <a:pPr>
              <a:buNone/>
            </a:pPr>
            <a:r>
              <a:rPr lang="tr-TR" dirty="0" smtClean="0"/>
              <a:t>kısmına </a:t>
            </a:r>
            <a:r>
              <a:rPr lang="tr-TR" dirty="0" smtClean="0">
                <a:solidFill>
                  <a:srgbClr val="0070C0"/>
                </a:solidFill>
              </a:rPr>
              <a:t>ortalanarak</a:t>
            </a:r>
            <a:r>
              <a:rPr lang="tr-TR" dirty="0" smtClean="0"/>
              <a:t> </a:t>
            </a:r>
            <a:r>
              <a:rPr lang="tr-TR" dirty="0"/>
              <a:t>yazılır</a:t>
            </a:r>
            <a:r>
              <a:rPr lang="tr-TR" dirty="0" smtClean="0"/>
              <a:t>. </a:t>
            </a:r>
          </a:p>
          <a:p>
            <a:pPr>
              <a:buNone/>
            </a:pPr>
            <a:r>
              <a:rPr lang="tr-TR" dirty="0" smtClean="0"/>
              <a:t>Üç satırı geçebilir. İlk iki satır </a:t>
            </a:r>
          </a:p>
          <a:p>
            <a:pPr>
              <a:buNone/>
            </a:pPr>
            <a:r>
              <a:rPr lang="tr-TR" dirty="0" smtClean="0"/>
              <a:t>Büyük harfle yazılır.</a:t>
            </a:r>
            <a:endParaRPr lang="tr-TR" dirty="0"/>
          </a:p>
          <a:p>
            <a:pPr>
              <a:buNone/>
            </a:pPr>
            <a:endParaRPr lang="tr-TR" dirty="0" smtClean="0">
              <a:solidFill>
                <a:schemeClr val="tx1"/>
              </a:solidFill>
            </a:endParaRPr>
          </a:p>
        </p:txBody>
      </p:sp>
      <p:sp>
        <p:nvSpPr>
          <p:cNvPr id="12" name="11 Slayt Numarası Yer Tutucusu"/>
          <p:cNvSpPr>
            <a:spLocks noGrp="1"/>
          </p:cNvSpPr>
          <p:nvPr>
            <p:ph type="sldNum" sz="quarter" idx="12"/>
          </p:nvPr>
        </p:nvSpPr>
        <p:spPr/>
        <p:txBody>
          <a:bodyPr/>
          <a:lstStyle/>
          <a:p>
            <a:fld id="{87D2BA7A-0AA5-435E-9A92-6869658B5E95}" type="slidenum">
              <a:rPr lang="tr-TR" smtClean="0"/>
              <a:pPr/>
              <a:t>12</a:t>
            </a:fld>
            <a:endParaRPr lang="tr-TR" dirty="0"/>
          </a:p>
        </p:txBody>
      </p:sp>
      <p:sp>
        <p:nvSpPr>
          <p:cNvPr id="15" name="14 Metin kutusu"/>
          <p:cNvSpPr txBox="1"/>
          <p:nvPr/>
        </p:nvSpPr>
        <p:spPr>
          <a:xfrm>
            <a:off x="571472" y="1571612"/>
            <a:ext cx="3929090" cy="584775"/>
          </a:xfrm>
          <a:prstGeom prst="rect">
            <a:avLst/>
          </a:prstGeom>
          <a:noFill/>
        </p:spPr>
        <p:txBody>
          <a:bodyPr wrap="square" rtlCol="0">
            <a:spAutoFit/>
          </a:bodyPr>
          <a:lstStyle/>
          <a:p>
            <a:r>
              <a:rPr lang="tr-TR" sz="3200" dirty="0" smtClean="0">
                <a:solidFill>
                  <a:srgbClr val="FF0000"/>
                </a:solidFill>
              </a:rPr>
              <a:t>BAŞLIK;</a:t>
            </a:r>
            <a:endParaRPr lang="tr-TR" sz="3200" dirty="0">
              <a:solidFill>
                <a:srgbClr val="FF0000"/>
              </a:solidFill>
            </a:endParaRPr>
          </a:p>
        </p:txBody>
      </p:sp>
      <p:sp>
        <p:nvSpPr>
          <p:cNvPr id="16" name="15 Dikdörtgen"/>
          <p:cNvSpPr/>
          <p:nvPr/>
        </p:nvSpPr>
        <p:spPr>
          <a:xfrm>
            <a:off x="6215074" y="2500306"/>
            <a:ext cx="2571768" cy="3643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6500826" y="2857496"/>
            <a:ext cx="2000264"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18 Düz Bağlayıcı"/>
          <p:cNvCxnSpPr>
            <a:stCxn id="16" idx="0"/>
          </p:cNvCxnSpPr>
          <p:nvPr/>
        </p:nvCxnSpPr>
        <p:spPr>
          <a:xfrm rot="16200000" flipH="1">
            <a:off x="6893735" y="3107529"/>
            <a:ext cx="1214446" cy="158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6500826" y="3214686"/>
            <a:ext cx="2000264" cy="615553"/>
          </a:xfrm>
          <a:prstGeom prst="rect">
            <a:avLst/>
          </a:prstGeom>
          <a:noFill/>
        </p:spPr>
        <p:txBody>
          <a:bodyPr wrap="square" rtlCol="0">
            <a:spAutoFit/>
          </a:bodyPr>
          <a:lstStyle/>
          <a:p>
            <a:r>
              <a:rPr lang="tr-TR" dirty="0" smtClean="0"/>
              <a:t>             T.C.</a:t>
            </a:r>
          </a:p>
          <a:p>
            <a:pPr algn="ctr"/>
            <a:r>
              <a:rPr lang="tr-TR" sz="1600" dirty="0" smtClean="0"/>
              <a:t>SAĞLIK BAKANLIĞI</a:t>
            </a:r>
            <a:endParaRPr lang="tr-TR" sz="1600" dirty="0"/>
          </a:p>
        </p:txBody>
      </p:sp>
      <p:pic>
        <p:nvPicPr>
          <p:cNvPr id="11"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475656"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357298"/>
            <a:ext cx="8643998" cy="5286412"/>
          </a:xfrm>
          <a:ln>
            <a:solidFill>
              <a:schemeClr val="tx1"/>
            </a:solidFill>
            <a:prstDash val="solid"/>
          </a:ln>
        </p:spPr>
        <p:txBody>
          <a:bodyPr>
            <a:normAutofit/>
          </a:bodyPr>
          <a:lstStyle/>
          <a:p>
            <a:pPr>
              <a:buNone/>
            </a:pPr>
            <a:r>
              <a:rPr lang="tr-TR" sz="3200" dirty="0" smtClean="0"/>
              <a:t>  </a:t>
            </a:r>
            <a:r>
              <a:rPr lang="tr-TR" sz="2800" dirty="0" smtClean="0">
                <a:solidFill>
                  <a:srgbClr val="FF0000"/>
                </a:solidFill>
              </a:rPr>
              <a:t>ÖRNEK</a:t>
            </a:r>
            <a:r>
              <a:rPr lang="tr-TR" sz="2800" dirty="0" smtClean="0">
                <a:solidFill>
                  <a:srgbClr val="FF00FF"/>
                </a:solidFill>
              </a:rPr>
              <a:t>: </a:t>
            </a:r>
            <a:r>
              <a:rPr lang="tr-TR" sz="2800" dirty="0" smtClean="0">
                <a:solidFill>
                  <a:srgbClr val="0070C0"/>
                </a:solidFill>
              </a:rPr>
              <a:t>BAŞLIKLAR</a:t>
            </a:r>
          </a:p>
          <a:p>
            <a:pPr algn="ctr">
              <a:buNone/>
            </a:pPr>
            <a:r>
              <a:rPr lang="tr-TR" sz="2400" dirty="0" smtClean="0">
                <a:latin typeface="Times New Roman" panose="02020603050405020304" pitchFamily="18" charset="0"/>
                <a:cs typeface="Times New Roman" panose="02020603050405020304" pitchFamily="18" charset="0"/>
              </a:rPr>
              <a:t>T.C.</a:t>
            </a:r>
          </a:p>
          <a:p>
            <a:pPr algn="ctr">
              <a:buNone/>
            </a:pPr>
            <a:r>
              <a:rPr lang="tr-TR" sz="2400" dirty="0" smtClean="0">
                <a:latin typeface="Times New Roman" panose="02020603050405020304" pitchFamily="18" charset="0"/>
                <a:cs typeface="Times New Roman" panose="02020603050405020304" pitchFamily="18" charset="0"/>
              </a:rPr>
              <a:t>MİLLİ EĞİTİM BAKANLIĞI</a:t>
            </a:r>
          </a:p>
          <a:p>
            <a:pPr algn="ctr">
              <a:buNone/>
            </a:pPr>
            <a:r>
              <a:rPr lang="tr-TR" sz="2400" dirty="0" smtClean="0">
                <a:latin typeface="Times New Roman" panose="02020603050405020304" pitchFamily="18" charset="0"/>
                <a:cs typeface="Times New Roman" panose="02020603050405020304" pitchFamily="18" charset="0"/>
              </a:rPr>
              <a:t>İnsan Kaynakları Genel Müdürlüğü</a:t>
            </a:r>
          </a:p>
          <a:p>
            <a:pPr algn="ctr">
              <a:buNone/>
            </a:pPr>
            <a:endParaRPr lang="tr-TR" sz="2400" dirty="0" smtClean="0">
              <a:latin typeface="Times New Roman" panose="02020603050405020304" pitchFamily="18" charset="0"/>
              <a:cs typeface="Times New Roman" panose="02020603050405020304" pitchFamily="18" charset="0"/>
            </a:endParaRPr>
          </a:p>
          <a:p>
            <a:pPr algn="ctr">
              <a:buNone/>
            </a:pPr>
            <a:r>
              <a:rPr lang="tr-TR" sz="2400" dirty="0" smtClean="0">
                <a:latin typeface="Times New Roman" panose="02020603050405020304" pitchFamily="18" charset="0"/>
                <a:cs typeface="Times New Roman" panose="02020603050405020304" pitchFamily="18" charset="0"/>
              </a:rPr>
              <a:t>T.C.</a:t>
            </a:r>
          </a:p>
          <a:p>
            <a:pPr algn="ctr">
              <a:buNone/>
            </a:pPr>
            <a:r>
              <a:rPr lang="tr-TR" sz="2400" dirty="0" smtClean="0">
                <a:latin typeface="Times New Roman" panose="02020603050405020304" pitchFamily="18" charset="0"/>
                <a:cs typeface="Times New Roman" panose="02020603050405020304" pitchFamily="18" charset="0"/>
              </a:rPr>
              <a:t>SAĞLIK BAKANLIĞI</a:t>
            </a:r>
          </a:p>
          <a:p>
            <a:pPr algn="ctr">
              <a:buNone/>
            </a:pPr>
            <a:r>
              <a:rPr lang="tr-TR" sz="2400" dirty="0" smtClean="0">
                <a:latin typeface="Times New Roman" panose="02020603050405020304" pitchFamily="18" charset="0"/>
                <a:cs typeface="Times New Roman" panose="02020603050405020304" pitchFamily="18" charset="0"/>
              </a:rPr>
              <a:t>TÜRKİYE KAMU HASTANELERİ KURUMU</a:t>
            </a:r>
          </a:p>
          <a:p>
            <a:pPr algn="ctr">
              <a:buNone/>
            </a:pPr>
            <a:r>
              <a:rPr lang="tr-TR" sz="2400" dirty="0" smtClean="0">
                <a:latin typeface="Times New Roman" panose="02020603050405020304" pitchFamily="18" charset="0"/>
                <a:cs typeface="Times New Roman" panose="02020603050405020304" pitchFamily="18" charset="0"/>
              </a:rPr>
              <a:t>Kocaeli İli Kamu Hastaneleri Birliği Genel Sekreterliği</a:t>
            </a:r>
          </a:p>
          <a:p>
            <a:pPr algn="ctr">
              <a:buNone/>
            </a:pPr>
            <a:r>
              <a:rPr lang="tr-TR" sz="2400" dirty="0" smtClean="0">
                <a:latin typeface="Times New Roman" panose="02020603050405020304" pitchFamily="18" charset="0"/>
                <a:cs typeface="Times New Roman" panose="02020603050405020304" pitchFamily="18" charset="0"/>
              </a:rPr>
              <a:t>………   Devlet Hastanesi</a:t>
            </a:r>
          </a:p>
          <a:p>
            <a:pPr algn="ctr">
              <a:buNone/>
            </a:pPr>
            <a:endParaRPr lang="tr-TR" sz="2400" dirty="0" smtClean="0"/>
          </a:p>
          <a:p>
            <a:pPr algn="ctr">
              <a:buNone/>
            </a:pPr>
            <a:endParaRPr lang="tr-TR" sz="2400" dirty="0" smtClean="0"/>
          </a:p>
          <a:p>
            <a:pPr>
              <a:buNone/>
            </a:pPr>
            <a:endParaRPr lang="tr-TR" dirty="0"/>
          </a:p>
        </p:txBody>
      </p:sp>
      <p:sp>
        <p:nvSpPr>
          <p:cNvPr id="5" name="4 Slayt Numarası Yer Tutucusu"/>
          <p:cNvSpPr>
            <a:spLocks noGrp="1"/>
          </p:cNvSpPr>
          <p:nvPr>
            <p:ph type="sldNum" sz="quarter" idx="12"/>
          </p:nvPr>
        </p:nvSpPr>
        <p:spPr>
          <a:xfrm>
            <a:off x="8229600" y="6237312"/>
            <a:ext cx="758952" cy="483528"/>
          </a:xfrm>
        </p:spPr>
        <p:txBody>
          <a:bodyPr/>
          <a:lstStyle/>
          <a:p>
            <a:fld id="{87D2BA7A-0AA5-435E-9A92-6869658B5E95}" type="slidenum">
              <a:rPr lang="tr-TR" smtClean="0"/>
              <a:pPr/>
              <a:t>13</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547664" cy="119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1142984"/>
            <a:ext cx="6124588" cy="838200"/>
          </a:xfrm>
        </p:spPr>
        <p:txBody>
          <a:bodyPr/>
          <a:lstStyle/>
          <a:p>
            <a:r>
              <a:rPr lang="tr-TR" sz="3200" dirty="0" smtClean="0">
                <a:solidFill>
                  <a:srgbClr val="FF0000"/>
                </a:solidFill>
                <a:latin typeface="+mn-lt"/>
              </a:rPr>
              <a:t>SAYI ve EVRAK KAYIT NUMARASI;</a:t>
            </a:r>
            <a:endParaRPr lang="tr-TR" dirty="0">
              <a:solidFill>
                <a:srgbClr val="FF0000"/>
              </a:solidFill>
              <a:latin typeface="+mn-lt"/>
            </a:endParaRPr>
          </a:p>
        </p:txBody>
      </p:sp>
      <p:sp>
        <p:nvSpPr>
          <p:cNvPr id="3" name="2 İçerik Yer Tutucusu"/>
          <p:cNvSpPr>
            <a:spLocks noGrp="1"/>
          </p:cNvSpPr>
          <p:nvPr>
            <p:ph idx="1"/>
          </p:nvPr>
        </p:nvSpPr>
        <p:spPr>
          <a:xfrm>
            <a:off x="214282" y="2285992"/>
            <a:ext cx="8715436" cy="4038608"/>
          </a:xfrm>
        </p:spPr>
        <p:txBody>
          <a:bodyPr>
            <a:normAutofit fontScale="92500"/>
          </a:bodyPr>
          <a:lstStyle/>
          <a:p>
            <a:pPr>
              <a:buNone/>
            </a:pPr>
            <a:r>
              <a:rPr lang="tr-TR" sz="3200" dirty="0" smtClean="0">
                <a:solidFill>
                  <a:srgbClr val="FF0000"/>
                </a:solidFill>
              </a:rPr>
              <a:t>  </a:t>
            </a:r>
            <a:r>
              <a:rPr lang="tr-TR" sz="3200" dirty="0" smtClean="0">
                <a:solidFill>
                  <a:srgbClr val="0070C0"/>
                </a:solidFill>
              </a:rPr>
              <a:t> </a:t>
            </a:r>
            <a:r>
              <a:rPr lang="tr-TR" sz="2800" dirty="0" smtClean="0">
                <a:solidFill>
                  <a:srgbClr val="0070C0"/>
                </a:solidFill>
              </a:rPr>
              <a:t>Sayı</a:t>
            </a:r>
            <a:r>
              <a:rPr lang="tr-TR" sz="2800" dirty="0" smtClean="0"/>
              <a:t>, başlığın son satırından iki aralık (boşluk)  aşağıya, yazı alanının en soluna yazılır.</a:t>
            </a:r>
          </a:p>
          <a:p>
            <a:pPr>
              <a:buNone/>
            </a:pPr>
            <a:r>
              <a:rPr lang="tr-TR" sz="2800" dirty="0" smtClean="0"/>
              <a:t>   Sayı ve evrak kayıt numarası, dosya planına göre verilir, evrak kayıt numarası “</a:t>
            </a:r>
            <a:r>
              <a:rPr lang="tr-TR" sz="2800" dirty="0" smtClean="0">
                <a:solidFill>
                  <a:srgbClr val="0070C0"/>
                </a:solidFill>
              </a:rPr>
              <a:t>Sayı</a:t>
            </a:r>
            <a:r>
              <a:rPr lang="tr-TR" sz="2800" dirty="0" smtClean="0"/>
              <a:t>” yan başlığından sonra yazılır. Genel evrak biriminden sayı verilmesi durumunda araya eğik çizgi (</a:t>
            </a:r>
            <a:r>
              <a:rPr lang="tr-TR" sz="2800" dirty="0" smtClean="0">
                <a:solidFill>
                  <a:srgbClr val="0070C0"/>
                </a:solidFill>
              </a:rPr>
              <a:t>/</a:t>
            </a:r>
            <a:r>
              <a:rPr lang="tr-TR" sz="2800" dirty="0" smtClean="0"/>
              <a:t>) işareti konulur. Elektronik ortamda imzalanan evraklarda evrak kayıt sayısının önüne E. İbaresi konur.</a:t>
            </a:r>
          </a:p>
          <a:p>
            <a:pPr>
              <a:buNone/>
            </a:pPr>
            <a:endParaRPr lang="tr-TR" sz="2800" dirty="0" smtClean="0"/>
          </a:p>
          <a:p>
            <a:pPr>
              <a:buNone/>
            </a:pPr>
            <a:r>
              <a:rPr lang="tr-TR" sz="2800" dirty="0" smtClean="0"/>
              <a:t>   </a:t>
            </a:r>
            <a:endParaRPr lang="tr-TR" sz="3200"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14</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763688" cy="1361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5038740"/>
          </a:xfrm>
        </p:spPr>
        <p:txBody>
          <a:bodyPr>
            <a:normAutofit lnSpcReduction="10000"/>
          </a:bodyPr>
          <a:lstStyle/>
          <a:p>
            <a:pPr>
              <a:buNone/>
            </a:pPr>
            <a:r>
              <a:rPr lang="tr-TR" sz="3200" dirty="0" smtClean="0">
                <a:solidFill>
                  <a:srgbClr val="FF0000"/>
                </a:solidFill>
              </a:rPr>
              <a:t>ÖRNEK</a:t>
            </a:r>
            <a:r>
              <a:rPr lang="tr-TR" sz="3200" dirty="0" smtClean="0">
                <a:solidFill>
                  <a:srgbClr val="FF00FF"/>
                </a:solidFill>
              </a:rPr>
              <a:t>: </a:t>
            </a:r>
            <a:r>
              <a:rPr lang="tr-TR" sz="3200" dirty="0" smtClean="0">
                <a:solidFill>
                  <a:srgbClr val="0070C0"/>
                </a:solidFill>
              </a:rPr>
              <a:t>SAYI ve EVRAK KAYIT NUMARASI</a:t>
            </a:r>
          </a:p>
          <a:p>
            <a:pPr>
              <a:buNone/>
            </a:pPr>
            <a:r>
              <a:rPr lang="tr-TR" dirty="0" smtClean="0"/>
              <a:t>    </a:t>
            </a:r>
          </a:p>
          <a:p>
            <a:pPr>
              <a:buNone/>
            </a:pPr>
            <a:r>
              <a:rPr lang="tr-TR" dirty="0" smtClean="0"/>
              <a:t>Sayı: </a:t>
            </a:r>
            <a:r>
              <a:rPr lang="tr-TR" sz="4000" u="sng" dirty="0" smtClean="0">
                <a:solidFill>
                  <a:srgbClr val="00B050"/>
                </a:solidFill>
                <a:latin typeface="Times New Roman" pitchFamily="18" charset="0"/>
                <a:cs typeface="Times New Roman" pitchFamily="18" charset="0"/>
              </a:rPr>
              <a:t>44232655</a:t>
            </a:r>
            <a:r>
              <a:rPr lang="tr-TR" sz="4000" dirty="0" smtClean="0">
                <a:latin typeface="Times New Roman" pitchFamily="18" charset="0"/>
                <a:cs typeface="Times New Roman" pitchFamily="18" charset="0"/>
              </a:rPr>
              <a:t>-</a:t>
            </a:r>
            <a:r>
              <a:rPr lang="tr-TR" sz="4000" u="sng" dirty="0" smtClean="0">
                <a:solidFill>
                  <a:srgbClr val="FF0000"/>
                </a:solidFill>
                <a:latin typeface="Times New Roman" pitchFamily="18" charset="0"/>
                <a:cs typeface="Times New Roman" pitchFamily="18" charset="0"/>
              </a:rPr>
              <a:t>804.03</a:t>
            </a:r>
            <a:r>
              <a:rPr lang="tr-TR" sz="4000" dirty="0" smtClean="0">
                <a:latin typeface="Times New Roman" pitchFamily="18" charset="0"/>
                <a:cs typeface="Times New Roman" pitchFamily="18" charset="0"/>
              </a:rPr>
              <a:t>-E.</a:t>
            </a:r>
            <a:r>
              <a:rPr lang="tr-TR" sz="4000" u="sng" dirty="0" smtClean="0">
                <a:solidFill>
                  <a:srgbClr val="7030A0"/>
                </a:solidFill>
                <a:latin typeface="Times New Roman" pitchFamily="18" charset="0"/>
                <a:cs typeface="Times New Roman" pitchFamily="18" charset="0"/>
              </a:rPr>
              <a:t>788</a:t>
            </a:r>
          </a:p>
          <a:p>
            <a:pPr>
              <a:buNone/>
            </a:pPr>
            <a:r>
              <a:rPr lang="tr-TR" sz="4000" dirty="0" smtClean="0">
                <a:solidFill>
                  <a:srgbClr val="7030A0"/>
                </a:solidFill>
                <a:latin typeface="Times New Roman" pitchFamily="18" charset="0"/>
                <a:cs typeface="Times New Roman" pitchFamily="18" charset="0"/>
              </a:rPr>
              <a:t>    </a:t>
            </a:r>
            <a:r>
              <a:rPr lang="tr-TR" sz="3200" dirty="0" smtClean="0">
                <a:solidFill>
                  <a:srgbClr val="00B050"/>
                </a:solidFill>
                <a:latin typeface="Times New Roman" pitchFamily="18" charset="0"/>
                <a:cs typeface="Times New Roman" pitchFamily="18" charset="0"/>
              </a:rPr>
              <a:t>Birim Kodu    </a:t>
            </a:r>
            <a:r>
              <a:rPr lang="tr-TR" sz="2800" dirty="0" smtClean="0">
                <a:solidFill>
                  <a:srgbClr val="FF0000"/>
                </a:solidFill>
                <a:latin typeface="Times New Roman" pitchFamily="18" charset="0"/>
                <a:cs typeface="Times New Roman" pitchFamily="18" charset="0"/>
              </a:rPr>
              <a:t>Dosya No  </a:t>
            </a:r>
            <a:r>
              <a:rPr lang="tr-TR" sz="2800" dirty="0" smtClean="0">
                <a:solidFill>
                  <a:srgbClr val="7030A0"/>
                </a:solidFill>
                <a:latin typeface="Times New Roman" pitchFamily="18" charset="0"/>
                <a:cs typeface="Times New Roman" pitchFamily="18" charset="0"/>
              </a:rPr>
              <a:t>Evrak Kayıt No                 </a:t>
            </a:r>
          </a:p>
          <a:p>
            <a:pPr>
              <a:buNone/>
            </a:pPr>
            <a:r>
              <a:rPr lang="tr-TR" sz="2800" dirty="0" smtClean="0">
                <a:solidFill>
                  <a:srgbClr val="7030A0"/>
                </a:solidFill>
                <a:latin typeface="Times New Roman" pitchFamily="18" charset="0"/>
                <a:cs typeface="Times New Roman" pitchFamily="18" charset="0"/>
              </a:rPr>
              <a:t>                                                   </a:t>
            </a:r>
          </a:p>
          <a:p>
            <a:pPr>
              <a:buNone/>
            </a:pPr>
            <a:endParaRPr lang="tr-TR" sz="2800" dirty="0" smtClean="0">
              <a:solidFill>
                <a:srgbClr val="7030A0"/>
              </a:solidFill>
              <a:latin typeface="Times New Roman" pitchFamily="18" charset="0"/>
              <a:cs typeface="Times New Roman" pitchFamily="18" charset="0"/>
            </a:endParaRPr>
          </a:p>
          <a:p>
            <a:pPr>
              <a:buNone/>
            </a:pPr>
            <a:r>
              <a:rPr lang="tr-TR" sz="2800" dirty="0" smtClean="0"/>
              <a:t>     Resmi yazışmalarda Başbakanlık tarafından belirlenen </a:t>
            </a:r>
            <a:r>
              <a:rPr lang="tr-TR" sz="2800" b="1" u="sng" dirty="0" smtClean="0">
                <a:solidFill>
                  <a:srgbClr val="00B050"/>
                </a:solidFill>
              </a:rPr>
              <a:t>kodlama sistemine ve dosya planına </a:t>
            </a:r>
            <a:r>
              <a:rPr lang="tr-TR" sz="2800" dirty="0" smtClean="0"/>
              <a:t>uyulması zorunludur</a:t>
            </a:r>
            <a:r>
              <a:rPr lang="tr-TR" sz="3200" dirty="0" smtClean="0"/>
              <a:t>.</a:t>
            </a:r>
            <a:endParaRPr lang="tr-TR" sz="2800" dirty="0">
              <a:solidFill>
                <a:srgbClr val="7030A0"/>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15</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475656"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571868" y="928670"/>
            <a:ext cx="1766870" cy="838200"/>
          </a:xfrm>
        </p:spPr>
        <p:txBody>
          <a:bodyPr>
            <a:normAutofit/>
          </a:bodyPr>
          <a:lstStyle/>
          <a:p>
            <a:r>
              <a:rPr lang="tr-TR" sz="3200" dirty="0" smtClean="0">
                <a:solidFill>
                  <a:srgbClr val="FF0000"/>
                </a:solidFill>
                <a:latin typeface="+mn-lt"/>
              </a:rPr>
              <a:t>TARİH ;</a:t>
            </a:r>
            <a:endParaRPr lang="tr-TR" dirty="0">
              <a:solidFill>
                <a:srgbClr val="FF0000"/>
              </a:solidFill>
              <a:latin typeface="+mn-lt"/>
            </a:endParaRPr>
          </a:p>
        </p:txBody>
      </p:sp>
      <p:sp>
        <p:nvSpPr>
          <p:cNvPr id="3" name="2 İçerik Yer Tutucusu"/>
          <p:cNvSpPr>
            <a:spLocks noGrp="1"/>
          </p:cNvSpPr>
          <p:nvPr>
            <p:ph idx="1"/>
          </p:nvPr>
        </p:nvSpPr>
        <p:spPr/>
        <p:txBody>
          <a:bodyPr>
            <a:normAutofit/>
          </a:bodyPr>
          <a:lstStyle/>
          <a:p>
            <a:pPr>
              <a:buNone/>
            </a:pPr>
            <a:endParaRPr lang="tr-TR" dirty="0" smtClean="0"/>
          </a:p>
          <a:p>
            <a:pPr>
              <a:buNone/>
            </a:pPr>
            <a:r>
              <a:rPr lang="tr-TR" dirty="0" smtClean="0"/>
              <a:t>   </a:t>
            </a:r>
            <a:r>
              <a:rPr lang="tr-TR" sz="2400" dirty="0" smtClean="0"/>
              <a:t>Fiziki ortamda hazırlanan yazılarda, Yazı alanında Sayı yan başlığının tam karşısında, aynı hizada ve sağa dayalı olarak yazılır. Gün ve ay iki hane; yıl ise dört hane şeklinde yazılır. Aralarında </a:t>
            </a:r>
            <a:r>
              <a:rPr lang="tr-TR" dirty="0" smtClean="0"/>
              <a:t>’</a:t>
            </a:r>
            <a:r>
              <a:rPr lang="tr-TR" sz="3600" dirty="0" smtClean="0"/>
              <a:t>/</a:t>
            </a:r>
            <a:r>
              <a:rPr lang="tr-TR" dirty="0" smtClean="0"/>
              <a:t>’ </a:t>
            </a:r>
            <a:r>
              <a:rPr lang="tr-TR" sz="2400" dirty="0" smtClean="0"/>
              <a:t>veya </a:t>
            </a:r>
            <a:r>
              <a:rPr lang="tr-TR" dirty="0" smtClean="0"/>
              <a:t>‘</a:t>
            </a:r>
            <a:r>
              <a:rPr lang="tr-TR" sz="4000" dirty="0" smtClean="0"/>
              <a:t>.</a:t>
            </a:r>
            <a:r>
              <a:rPr lang="tr-TR" dirty="0" smtClean="0"/>
              <a:t>’</a:t>
            </a:r>
            <a:r>
              <a:rPr lang="tr-TR" sz="2400" dirty="0" smtClean="0"/>
              <a:t> bulunabilir. Ay kısmı yazıyla da yazılabilir.</a:t>
            </a:r>
          </a:p>
          <a:p>
            <a:pPr>
              <a:buNone/>
            </a:pPr>
            <a:r>
              <a:rPr lang="tr-TR" sz="2400" dirty="0" smtClean="0"/>
              <a:t>Elektronik ortamda oluşturulan evrakta tarih bilgisine belge üst verisinde veya belge üzerinde </a:t>
            </a:r>
            <a:r>
              <a:rPr lang="tr-TR" sz="2400" dirty="0" err="1" smtClean="0"/>
              <a:t>yerverilebilir</a:t>
            </a:r>
            <a:r>
              <a:rPr lang="tr-TR" sz="2400" dirty="0" smtClean="0"/>
              <a:t>.</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16</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1"/>
            <a:ext cx="2195736" cy="169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Başlık"/>
          <p:cNvSpPr>
            <a:spLocks noGrp="1"/>
          </p:cNvSpPr>
          <p:nvPr>
            <p:ph type="title"/>
          </p:nvPr>
        </p:nvSpPr>
        <p:spPr>
          <a:xfrm>
            <a:off x="3714744" y="642918"/>
            <a:ext cx="1481118" cy="838200"/>
          </a:xfrm>
        </p:spPr>
        <p:txBody>
          <a:bodyPr/>
          <a:lstStyle/>
          <a:p>
            <a:r>
              <a:rPr lang="tr-TR" sz="3200" dirty="0" smtClean="0">
                <a:solidFill>
                  <a:srgbClr val="FF0000"/>
                </a:solidFill>
                <a:latin typeface="+mn-lt"/>
              </a:rPr>
              <a:t>KONU;</a:t>
            </a:r>
            <a:endParaRPr lang="tr-TR" dirty="0">
              <a:solidFill>
                <a:srgbClr val="FF0000"/>
              </a:solidFill>
              <a:latin typeface="+mn-lt"/>
            </a:endParaRPr>
          </a:p>
        </p:txBody>
      </p:sp>
      <p:sp>
        <p:nvSpPr>
          <p:cNvPr id="3" name="2 İçerik Yer Tutucusu"/>
          <p:cNvSpPr>
            <a:spLocks noGrp="1"/>
          </p:cNvSpPr>
          <p:nvPr>
            <p:ph idx="1"/>
          </p:nvPr>
        </p:nvSpPr>
        <p:spPr/>
        <p:txBody>
          <a:bodyPr>
            <a:normAutofit fontScale="77500" lnSpcReduction="20000"/>
          </a:bodyPr>
          <a:lstStyle/>
          <a:p>
            <a:pPr>
              <a:buNone/>
            </a:pPr>
            <a:r>
              <a:rPr lang="tr-TR" dirty="0" smtClean="0"/>
              <a:t> Konu, sayının </a:t>
            </a:r>
            <a:r>
              <a:rPr lang="tr-TR" dirty="0" smtClean="0">
                <a:solidFill>
                  <a:srgbClr val="0070C0"/>
                </a:solidFill>
              </a:rPr>
              <a:t>hemen</a:t>
            </a:r>
            <a:r>
              <a:rPr lang="tr-TR" dirty="0" smtClean="0"/>
              <a:t> altına “Konu” yan başlığından sonra yazılır.</a:t>
            </a:r>
          </a:p>
          <a:p>
            <a:pPr>
              <a:buNone/>
            </a:pPr>
            <a:endParaRPr lang="tr-TR" dirty="0" smtClean="0"/>
          </a:p>
          <a:p>
            <a:pPr>
              <a:buNone/>
            </a:pPr>
            <a:r>
              <a:rPr lang="tr-TR" dirty="0" smtClean="0"/>
              <a:t> Konu, kağıdın orta kısmını geçmeyecek biçimde yazılır. Bir satırı geçerse ikinci satırdan devam edilir. </a:t>
            </a:r>
            <a:r>
              <a:rPr lang="tr-TR" dirty="0"/>
              <a:t>A</a:t>
            </a:r>
            <a:r>
              <a:rPr lang="tr-TR" dirty="0" smtClean="0"/>
              <a:t>ncak ‘’Konu’’ yan başlığının altı boş bırakılmalıdır.</a:t>
            </a:r>
          </a:p>
          <a:p>
            <a:pPr>
              <a:buNone/>
            </a:pPr>
            <a:endParaRPr lang="tr-TR" dirty="0" smtClean="0"/>
          </a:p>
          <a:p>
            <a:pPr>
              <a:buNone/>
            </a:pPr>
            <a:r>
              <a:rPr lang="tr-TR" dirty="0" smtClean="0"/>
              <a:t>Konu özlü ve anlamlı şekilde ifade edilir.</a:t>
            </a:r>
          </a:p>
          <a:p>
            <a:pPr>
              <a:buNone/>
            </a:pPr>
            <a:endParaRPr lang="tr-TR" dirty="0" smtClean="0"/>
          </a:p>
          <a:p>
            <a:pPr>
              <a:buFont typeface="Wingdings" pitchFamily="2" charset="2"/>
              <a:buNone/>
            </a:pPr>
            <a:r>
              <a:rPr lang="tr-TR" sz="3000" dirty="0" smtClean="0">
                <a:solidFill>
                  <a:schemeClr val="tx1"/>
                </a:solidFill>
              </a:rPr>
              <a:t>Sonunda</a:t>
            </a:r>
          </a:p>
          <a:p>
            <a:pPr>
              <a:buFont typeface="Wingdings" pitchFamily="2" charset="2"/>
              <a:buNone/>
            </a:pPr>
            <a:r>
              <a:rPr lang="tr-TR" sz="3000" b="1" dirty="0" smtClean="0">
                <a:solidFill>
                  <a:srgbClr val="0070C0"/>
                </a:solidFill>
              </a:rPr>
              <a:t> “ </a:t>
            </a:r>
            <a:r>
              <a:rPr lang="tr-TR" sz="3000" b="1" dirty="0" err="1" smtClean="0">
                <a:solidFill>
                  <a:srgbClr val="0070C0"/>
                </a:solidFill>
              </a:rPr>
              <a:t>Hk</a:t>
            </a:r>
            <a:r>
              <a:rPr lang="tr-TR" sz="3000" b="1" dirty="0" smtClean="0">
                <a:solidFill>
                  <a:srgbClr val="0070C0"/>
                </a:solidFill>
              </a:rPr>
              <a:t>”, “ Dair”,  “Ait “ </a:t>
            </a:r>
          </a:p>
          <a:p>
            <a:pPr>
              <a:buFont typeface="Wingdings" pitchFamily="2" charset="2"/>
              <a:buNone/>
            </a:pPr>
            <a:r>
              <a:rPr lang="tr-TR" sz="3000" dirty="0" smtClean="0">
                <a:solidFill>
                  <a:schemeClr val="tx1"/>
                </a:solidFill>
              </a:rPr>
              <a:t>gibi kısaltmalar yapılmayacaktır.</a:t>
            </a:r>
          </a:p>
          <a:p>
            <a:pPr>
              <a:buNone/>
            </a:pPr>
            <a:endParaRPr lang="tr-TR"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17</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91680" cy="1306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Başlık"/>
          <p:cNvSpPr>
            <a:spLocks noGrp="1"/>
          </p:cNvSpPr>
          <p:nvPr>
            <p:ph type="title"/>
          </p:nvPr>
        </p:nvSpPr>
        <p:spPr>
          <a:xfrm>
            <a:off x="2357422" y="457200"/>
            <a:ext cx="6634178" cy="838200"/>
          </a:xfrm>
        </p:spPr>
        <p:txBody>
          <a:bodyPr/>
          <a:lstStyle/>
          <a:p>
            <a:r>
              <a:rPr lang="tr-TR" sz="3200" dirty="0" smtClean="0">
                <a:solidFill>
                  <a:srgbClr val="FF0000"/>
                </a:solidFill>
                <a:latin typeface="+mn-lt"/>
              </a:rPr>
              <a:t>ÖRNEK</a:t>
            </a:r>
            <a:r>
              <a:rPr lang="tr-TR" sz="3200" dirty="0" smtClean="0">
                <a:solidFill>
                  <a:srgbClr val="FF00FF"/>
                </a:solidFill>
                <a:latin typeface="+mn-lt"/>
              </a:rPr>
              <a:t>:</a:t>
            </a:r>
            <a:r>
              <a:rPr lang="tr-TR" sz="3200" dirty="0" smtClean="0">
                <a:solidFill>
                  <a:srgbClr val="0070C0"/>
                </a:solidFill>
                <a:latin typeface="+mn-lt"/>
              </a:rPr>
              <a:t>TARİH ve KONU</a:t>
            </a:r>
            <a:endParaRPr lang="tr-TR" dirty="0">
              <a:solidFill>
                <a:srgbClr val="0070C0"/>
              </a:solidFill>
              <a:latin typeface="+mn-lt"/>
            </a:endParaRPr>
          </a:p>
        </p:txBody>
      </p:sp>
      <p:sp>
        <p:nvSpPr>
          <p:cNvPr id="7" name="6 İçerik Yer Tutucusu"/>
          <p:cNvSpPr>
            <a:spLocks noGrp="1"/>
          </p:cNvSpPr>
          <p:nvPr>
            <p:ph idx="1"/>
          </p:nvPr>
        </p:nvSpPr>
        <p:spPr>
          <a:xfrm>
            <a:off x="0" y="1935480"/>
            <a:ext cx="9144000" cy="4922520"/>
          </a:xfrm>
          <a:ln>
            <a:solidFill>
              <a:schemeClr val="tx1"/>
            </a:solidFill>
          </a:ln>
        </p:spPr>
        <p:txBody>
          <a:bodyPr>
            <a:normAutofit/>
          </a:bodyPr>
          <a:lstStyle/>
          <a:p>
            <a:pPr algn="ctr">
              <a:buNone/>
            </a:pPr>
            <a:r>
              <a:rPr lang="tr-TR" sz="2400" dirty="0" smtClean="0">
                <a:latin typeface="Times New Roman" panose="02020603050405020304" pitchFamily="18" charset="0"/>
                <a:cs typeface="Times New Roman" panose="02020603050405020304" pitchFamily="18" charset="0"/>
              </a:rPr>
              <a:t>T.C.</a:t>
            </a:r>
          </a:p>
          <a:p>
            <a:pPr algn="ctr">
              <a:buNone/>
            </a:pPr>
            <a:r>
              <a:rPr lang="tr-TR" sz="2400" dirty="0" smtClean="0">
                <a:latin typeface="Times New Roman" panose="02020603050405020304" pitchFamily="18" charset="0"/>
                <a:cs typeface="Times New Roman" panose="02020603050405020304" pitchFamily="18" charset="0"/>
              </a:rPr>
              <a:t>AĞRI İBRAHİM ÇEÇEN ÜNİVERSİTESİ REKTÖRLÜĞÜ</a:t>
            </a:r>
          </a:p>
          <a:p>
            <a:pPr algn="ctr">
              <a:buNone/>
            </a:pPr>
            <a:r>
              <a:rPr lang="tr-TR" sz="2400" dirty="0" smtClean="0">
                <a:latin typeface="Times New Roman" panose="02020603050405020304" pitchFamily="18" charset="0"/>
                <a:cs typeface="Times New Roman" panose="02020603050405020304" pitchFamily="18" charset="0"/>
              </a:rPr>
              <a:t>Genel Sekreterlik</a:t>
            </a:r>
          </a:p>
          <a:p>
            <a:pPr>
              <a:buNone/>
            </a:pPr>
            <a:r>
              <a:rPr lang="tr-TR" dirty="0" smtClean="0">
                <a:solidFill>
                  <a:srgbClr val="FF0000"/>
                </a:solidFill>
                <a:latin typeface="Times New Roman" panose="02020603050405020304" pitchFamily="18" charset="0"/>
                <a:cs typeface="Times New Roman" panose="02020603050405020304" pitchFamily="18" charset="0"/>
              </a:rPr>
              <a:t>X              2 Satır Aralık</a:t>
            </a:r>
          </a:p>
          <a:p>
            <a:pPr>
              <a:buNone/>
            </a:pPr>
            <a:r>
              <a:rPr lang="tr-TR" dirty="0" smtClean="0">
                <a:solidFill>
                  <a:srgbClr val="FF0000"/>
                </a:solidFill>
                <a:latin typeface="Times New Roman" panose="02020603050405020304" pitchFamily="18" charset="0"/>
                <a:cs typeface="Times New Roman" panose="02020603050405020304" pitchFamily="18" charset="0"/>
              </a:rPr>
              <a:t>X</a:t>
            </a:r>
          </a:p>
          <a:p>
            <a:pPr>
              <a:buNone/>
            </a:pPr>
            <a:r>
              <a:rPr lang="tr-TR" sz="2800" dirty="0" smtClean="0">
                <a:latin typeface="Times New Roman" panose="02020603050405020304" pitchFamily="18" charset="0"/>
                <a:cs typeface="Times New Roman" panose="02020603050405020304" pitchFamily="18" charset="0"/>
              </a:rPr>
              <a:t>Sayı: ……………                                                     09/05/2013</a:t>
            </a:r>
            <a:endParaRPr lang="tr-TR" dirty="0" smtClean="0">
              <a:solidFill>
                <a:srgbClr val="FF0000"/>
              </a:solidFill>
              <a:latin typeface="Times New Roman" panose="02020603050405020304" pitchFamily="18" charset="0"/>
              <a:cs typeface="Times New Roman" panose="02020603050405020304" pitchFamily="18" charset="0"/>
            </a:endParaRPr>
          </a:p>
          <a:p>
            <a:pPr>
              <a:buNone/>
            </a:pPr>
            <a:r>
              <a:rPr lang="tr-TR" dirty="0" smtClean="0">
                <a:latin typeface="Times New Roman" panose="02020603050405020304" pitchFamily="18" charset="0"/>
                <a:cs typeface="Times New Roman" panose="02020603050405020304" pitchFamily="18" charset="0"/>
              </a:rPr>
              <a:t>Konu: </a:t>
            </a:r>
            <a:r>
              <a:rPr lang="tr-TR" sz="2900" dirty="0" smtClean="0">
                <a:latin typeface="Times New Roman" panose="02020603050405020304" pitchFamily="18" charset="0"/>
                <a:cs typeface="Times New Roman" panose="02020603050405020304" pitchFamily="18" charset="0"/>
              </a:rPr>
              <a:t>Resmi Yazışma Kuralları</a:t>
            </a:r>
          </a:p>
          <a:p>
            <a:pPr>
              <a:buNone/>
            </a:pPr>
            <a:r>
              <a:rPr lang="tr-TR" dirty="0" smtClean="0">
                <a:latin typeface="Times New Roman" panose="02020603050405020304" pitchFamily="18" charset="0"/>
                <a:cs typeface="Times New Roman" panose="02020603050405020304" pitchFamily="18" charset="0"/>
              </a:rPr>
              <a:t>           </a:t>
            </a:r>
            <a:r>
              <a:rPr lang="tr-TR" sz="2900" dirty="0" smtClean="0">
                <a:latin typeface="Times New Roman" panose="02020603050405020304" pitchFamily="18" charset="0"/>
                <a:cs typeface="Times New Roman" panose="02020603050405020304" pitchFamily="18" charset="0"/>
              </a:rPr>
              <a:t>Eğitimi</a:t>
            </a:r>
            <a:endParaRPr lang="tr-TR" sz="2900" dirty="0">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18</a:t>
            </a:fld>
            <a:endParaRPr lang="tr-TR" dirty="0"/>
          </a:p>
        </p:txBody>
      </p:sp>
      <p:sp>
        <p:nvSpPr>
          <p:cNvPr id="11" name="10 Sol Ayraç"/>
          <p:cNvSpPr/>
          <p:nvPr/>
        </p:nvSpPr>
        <p:spPr>
          <a:xfrm flipH="1">
            <a:off x="928662" y="3643314"/>
            <a:ext cx="500066" cy="928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11 Sağ Ok"/>
          <p:cNvSpPr/>
          <p:nvPr/>
        </p:nvSpPr>
        <p:spPr>
          <a:xfrm>
            <a:off x="4071934" y="4786322"/>
            <a:ext cx="1643074" cy="2857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15 Düz Bağlayıcı"/>
          <p:cNvCxnSpPr>
            <a:stCxn id="7" idx="0"/>
          </p:cNvCxnSpPr>
          <p:nvPr/>
        </p:nvCxnSpPr>
        <p:spPr>
          <a:xfrm>
            <a:off x="4572000" y="1935480"/>
            <a:ext cx="794" cy="370889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051720" cy="1584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1214422"/>
            <a:ext cx="8686800" cy="838200"/>
          </a:xfrm>
        </p:spPr>
        <p:txBody>
          <a:bodyPr/>
          <a:lstStyle/>
          <a:p>
            <a:r>
              <a:rPr lang="tr-TR" sz="3200" dirty="0" smtClean="0">
                <a:solidFill>
                  <a:srgbClr val="FF0000"/>
                </a:solidFill>
              </a:rPr>
              <a:t>MUHATAP </a:t>
            </a:r>
            <a:r>
              <a:rPr lang="tr-TR" sz="2800" dirty="0" smtClean="0">
                <a:solidFill>
                  <a:srgbClr val="00B050"/>
                </a:solidFill>
              </a:rPr>
              <a:t>(GÖNDERİLEN MAKAM)</a:t>
            </a:r>
            <a:endParaRPr lang="tr-TR" dirty="0">
              <a:solidFill>
                <a:srgbClr val="FF0000"/>
              </a:solidFill>
            </a:endParaRPr>
          </a:p>
        </p:txBody>
      </p:sp>
      <p:sp>
        <p:nvSpPr>
          <p:cNvPr id="3" name="2 İçerik Yer Tutucusu"/>
          <p:cNvSpPr>
            <a:spLocks noGrp="1"/>
          </p:cNvSpPr>
          <p:nvPr>
            <p:ph idx="1"/>
          </p:nvPr>
        </p:nvSpPr>
        <p:spPr>
          <a:xfrm>
            <a:off x="214282" y="2214554"/>
            <a:ext cx="8515352" cy="4214842"/>
          </a:xfrm>
        </p:spPr>
        <p:txBody>
          <a:bodyPr>
            <a:normAutofit fontScale="92500" lnSpcReduction="20000"/>
          </a:bodyPr>
          <a:lstStyle/>
          <a:p>
            <a:pPr>
              <a:buNone/>
            </a:pPr>
            <a:r>
              <a:rPr lang="tr-TR" dirty="0" smtClean="0"/>
              <a:t>   Yazının gönderildiği kurum, kuruluş veya kişiyi belirtir. Kamu kurumlarının yazımında DETSİS </a:t>
            </a:r>
            <a:r>
              <a:rPr lang="tr-TR" dirty="0" smtClean="0"/>
              <a:t>(</a:t>
            </a:r>
            <a:r>
              <a:rPr lang="tr-TR" sz="2600" dirty="0" smtClean="0"/>
              <a:t>DEVLET </a:t>
            </a:r>
            <a:r>
              <a:rPr lang="tr-TR" sz="2600" dirty="0"/>
              <a:t>TEŞKİLATI MERKEZİ KAYIT </a:t>
            </a:r>
            <a:r>
              <a:rPr lang="tr-TR" sz="2600" dirty="0" smtClean="0"/>
              <a:t>SİSTEMİ)</a:t>
            </a:r>
            <a:r>
              <a:rPr lang="tr-TR" dirty="0" smtClean="0"/>
              <a:t> </a:t>
            </a:r>
            <a:r>
              <a:rPr lang="tr-TR" dirty="0" smtClean="0"/>
              <a:t>esas </a:t>
            </a:r>
            <a:r>
              <a:rPr lang="tr-TR" dirty="0" smtClean="0"/>
              <a:t>alınır</a:t>
            </a:r>
          </a:p>
          <a:p>
            <a:pPr>
              <a:buNone/>
            </a:pPr>
            <a:r>
              <a:rPr lang="tr-TR" dirty="0" smtClean="0"/>
              <a:t>   Konunun son satırından sonra, yazının uzunluğuna göre 2-4 satır aralık aşağıda, kağıdı ortalayarak BÜYÜK harflerle yazılır.</a:t>
            </a:r>
          </a:p>
          <a:p>
            <a:pPr>
              <a:buNone/>
            </a:pPr>
            <a:endParaRPr lang="tr-TR" dirty="0" smtClean="0"/>
          </a:p>
          <a:p>
            <a:pPr>
              <a:buNone/>
            </a:pPr>
            <a:r>
              <a:rPr lang="tr-TR" dirty="0" smtClean="0"/>
              <a:t>   Yazının gönderildiği yere ilişkin diğer hususlar parantez içinde küçük harflerle ikinci satıra yazılır.</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19</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91680" cy="1306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HEDEFLER</a:t>
            </a:r>
            <a:endParaRPr lang="tr-TR" dirty="0">
              <a:solidFill>
                <a:srgbClr val="FF0000"/>
              </a:solidFill>
            </a:endParaRPr>
          </a:p>
        </p:txBody>
      </p:sp>
      <p:sp>
        <p:nvSpPr>
          <p:cNvPr id="3" name="2 İçerik Yer Tutucusu"/>
          <p:cNvSpPr>
            <a:spLocks noGrp="1"/>
          </p:cNvSpPr>
          <p:nvPr>
            <p:ph idx="1"/>
          </p:nvPr>
        </p:nvSpPr>
        <p:spPr>
          <a:xfrm>
            <a:off x="395536" y="1828453"/>
            <a:ext cx="8503920" cy="3934547"/>
          </a:xfrm>
        </p:spPr>
        <p:txBody>
          <a:bodyPr/>
          <a:lstStyle/>
          <a:p>
            <a:pPr algn="ctr"/>
            <a:r>
              <a:rPr lang="tr-TR" dirty="0" smtClean="0"/>
              <a:t>HEDEFLER</a:t>
            </a:r>
            <a:endParaRPr lang="tr-TR" dirty="0"/>
          </a:p>
          <a:p>
            <a:r>
              <a:rPr lang="tr-TR" dirty="0" smtClean="0"/>
              <a:t>İlgili Mevzuatın ve resmi yazışma kurallarının öğrenilmesi,</a:t>
            </a:r>
          </a:p>
          <a:p>
            <a:r>
              <a:rPr lang="tr-TR" dirty="0" smtClean="0"/>
              <a:t>Belge alışverişinin hızlı ve güvenli yürütülmesi,</a:t>
            </a:r>
          </a:p>
          <a:p>
            <a:r>
              <a:rPr lang="tr-TR" dirty="0" smtClean="0"/>
              <a:t>Bağlı birimlerimizde resmi yazışmaların doğru  uygulanmasının sağlanması.</a:t>
            </a:r>
          </a:p>
          <a:p>
            <a:endParaRPr lang="tr-TR" dirty="0"/>
          </a:p>
        </p:txBody>
      </p:sp>
      <p:sp>
        <p:nvSpPr>
          <p:cNvPr id="5" name="4 Slayt Numarası Yer Tutucusu"/>
          <p:cNvSpPr>
            <a:spLocks noGrp="1"/>
          </p:cNvSpPr>
          <p:nvPr>
            <p:ph type="sldNum" sz="quarter" idx="12"/>
          </p:nvPr>
        </p:nvSpPr>
        <p:spPr/>
        <p:txBody>
          <a:bodyPr/>
          <a:lstStyle/>
          <a:p>
            <a:fld id="{87D2BA7A-0AA5-435E-9A92-6869658B5E95}" type="slidenum">
              <a:rPr lang="tr-TR" smtClean="0"/>
              <a:pPr/>
              <a:t>2</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1" y="404664"/>
            <a:ext cx="1843973" cy="1423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1 Başlık"/>
          <p:cNvSpPr>
            <a:spLocks noGrp="1"/>
          </p:cNvSpPr>
          <p:nvPr>
            <p:ph type="title"/>
          </p:nvPr>
        </p:nvSpPr>
        <p:spPr>
          <a:xfrm>
            <a:off x="285720" y="1357298"/>
            <a:ext cx="8686800" cy="838200"/>
          </a:xfrm>
        </p:spPr>
        <p:txBody>
          <a:bodyPr/>
          <a:lstStyle/>
          <a:p>
            <a:r>
              <a:rPr lang="tr-TR" sz="3200" dirty="0" smtClean="0">
                <a:solidFill>
                  <a:srgbClr val="FF0000"/>
                </a:solidFill>
              </a:rPr>
              <a:t>GÖNDERİLEN MAKAM;</a:t>
            </a:r>
            <a:endParaRPr lang="tr-TR" dirty="0">
              <a:solidFill>
                <a:srgbClr val="FF0000"/>
              </a:solidFill>
            </a:endParaRPr>
          </a:p>
        </p:txBody>
      </p:sp>
      <p:sp>
        <p:nvSpPr>
          <p:cNvPr id="3" name="2 İçerik Yer Tutucusu"/>
          <p:cNvSpPr>
            <a:spLocks noGrp="1"/>
          </p:cNvSpPr>
          <p:nvPr>
            <p:ph idx="1"/>
          </p:nvPr>
        </p:nvSpPr>
        <p:spPr>
          <a:xfrm>
            <a:off x="467544" y="2214554"/>
            <a:ext cx="8229600" cy="4022758"/>
          </a:xfrm>
        </p:spPr>
        <p:txBody>
          <a:bodyPr>
            <a:normAutofit/>
          </a:bodyPr>
          <a:lstStyle/>
          <a:p>
            <a:pPr algn="just">
              <a:buNone/>
            </a:pPr>
            <a:r>
              <a:rPr lang="tr-TR" sz="2400" dirty="0" smtClean="0"/>
              <a:t>    </a:t>
            </a:r>
            <a:r>
              <a:rPr lang="tr-TR" sz="2400" dirty="0" smtClean="0">
                <a:solidFill>
                  <a:srgbClr val="00B050"/>
                </a:solidFill>
              </a:rPr>
              <a:t>Adres</a:t>
            </a:r>
            <a:r>
              <a:rPr lang="tr-TR" sz="2400" dirty="0" smtClean="0"/>
              <a:t> yazılması gerekiyorsa, küçük harflerle ve başlığın ilk satırının  hizasında iki aralık bırakılarak yazılır.</a:t>
            </a:r>
          </a:p>
          <a:p>
            <a:pPr algn="just">
              <a:buNone/>
            </a:pPr>
            <a:endParaRPr lang="tr-TR" sz="2400" dirty="0" smtClean="0"/>
          </a:p>
          <a:p>
            <a:pPr algn="just">
              <a:buNone/>
            </a:pPr>
            <a:r>
              <a:rPr lang="tr-TR" sz="2400" dirty="0" smtClean="0"/>
              <a:t>   </a:t>
            </a:r>
            <a:r>
              <a:rPr lang="tr-TR" sz="2400" dirty="0" smtClean="0">
                <a:solidFill>
                  <a:srgbClr val="00B050"/>
                </a:solidFill>
              </a:rPr>
              <a:t> Kişilere </a:t>
            </a:r>
            <a:r>
              <a:rPr lang="tr-TR" sz="2400" dirty="0" smtClean="0"/>
              <a:t>yazılıyorsa; “Sayın” kelimesinden sonra ad küçük, soyadı  BÜYÜK, ünvan küçük harflerle yazılır.</a:t>
            </a:r>
          </a:p>
          <a:p>
            <a:pPr algn="just">
              <a:buNone/>
            </a:pPr>
            <a:endParaRPr lang="tr-TR" sz="2400" dirty="0"/>
          </a:p>
          <a:p>
            <a:pPr algn="just">
              <a:buNone/>
            </a:pPr>
            <a:r>
              <a:rPr lang="tr-TR" sz="2400" dirty="0" smtClean="0"/>
              <a:t>Dağıtımlı bir yazının MUHATAP bölümüne DAĞITIM </a:t>
            </a:r>
            <a:r>
              <a:rPr lang="tr-TR" sz="2400" dirty="0" smtClean="0"/>
              <a:t>YERLERİNE </a:t>
            </a:r>
            <a:r>
              <a:rPr lang="tr-TR" sz="2400" dirty="0" smtClean="0"/>
              <a:t>ibaresi de yazılabilir.</a:t>
            </a: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20</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1771917"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142984"/>
            <a:ext cx="8229600" cy="642942"/>
          </a:xfrm>
        </p:spPr>
        <p:txBody>
          <a:bodyPr>
            <a:normAutofit/>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GÖNDERİLEN MAKAM</a:t>
            </a:r>
            <a:endParaRPr lang="tr-TR" dirty="0">
              <a:solidFill>
                <a:srgbClr val="0070C0"/>
              </a:solidFill>
            </a:endParaRPr>
          </a:p>
        </p:txBody>
      </p:sp>
      <p:sp>
        <p:nvSpPr>
          <p:cNvPr id="3" name="2 İçerik Yer Tutucusu"/>
          <p:cNvSpPr>
            <a:spLocks noGrp="1"/>
          </p:cNvSpPr>
          <p:nvPr>
            <p:ph idx="1"/>
          </p:nvPr>
        </p:nvSpPr>
        <p:spPr>
          <a:xfrm>
            <a:off x="357158" y="1857364"/>
            <a:ext cx="8643998" cy="4714908"/>
          </a:xfrm>
          <a:ln>
            <a:solidFill>
              <a:schemeClr val="tx1"/>
            </a:solidFill>
          </a:ln>
        </p:spPr>
        <p:txBody>
          <a:bodyPr>
            <a:normAutofit/>
          </a:bodyPr>
          <a:lstStyle/>
          <a:p>
            <a:pPr algn="ctr">
              <a:buNone/>
            </a:pPr>
            <a:r>
              <a:rPr lang="tr-TR" sz="2200" dirty="0" smtClean="0"/>
              <a:t>T.C.</a:t>
            </a:r>
          </a:p>
          <a:p>
            <a:pPr algn="ctr">
              <a:buNone/>
            </a:pPr>
            <a:r>
              <a:rPr lang="tr-TR" sz="2200" dirty="0" smtClean="0"/>
              <a:t>AĞRI İBRAHİM ÇEÇEN ÜNİVERSİTESİ REKTÖRLÜĞÜ</a:t>
            </a:r>
          </a:p>
          <a:p>
            <a:pPr algn="ctr">
              <a:buNone/>
            </a:pPr>
            <a:r>
              <a:rPr lang="tr-TR" sz="2200" dirty="0" smtClean="0"/>
              <a:t>İslami İlimler Fakültesi Dekanlığı</a:t>
            </a:r>
          </a:p>
          <a:p>
            <a:pPr algn="ctr">
              <a:buNone/>
            </a:pPr>
            <a:r>
              <a:rPr lang="tr-TR" sz="2200" dirty="0" smtClean="0"/>
              <a:t>Temel İslam Bilimleri Bölüm Başkanlığı</a:t>
            </a:r>
          </a:p>
          <a:p>
            <a:pPr>
              <a:buNone/>
            </a:pPr>
            <a:endParaRPr lang="tr-TR" sz="1200" dirty="0" smtClean="0"/>
          </a:p>
          <a:p>
            <a:pPr>
              <a:buNone/>
            </a:pPr>
            <a:endParaRPr lang="tr-TR" sz="1400" dirty="0" smtClean="0"/>
          </a:p>
          <a:p>
            <a:pPr>
              <a:buNone/>
            </a:pPr>
            <a:r>
              <a:rPr lang="tr-TR" sz="2000" dirty="0" smtClean="0"/>
              <a:t>Sayı: ……………                                                                            02/07/2015</a:t>
            </a:r>
            <a:endParaRPr lang="tr-TR" sz="1200" dirty="0" smtClean="0"/>
          </a:p>
          <a:p>
            <a:pPr>
              <a:buNone/>
            </a:pPr>
            <a:endParaRPr lang="tr-TR" sz="1200" dirty="0" smtClean="0"/>
          </a:p>
          <a:p>
            <a:pPr>
              <a:buNone/>
            </a:pPr>
            <a:r>
              <a:rPr lang="tr-TR" sz="2000" dirty="0" smtClean="0"/>
              <a:t>Konu:…………………………..</a:t>
            </a:r>
          </a:p>
          <a:p>
            <a:pPr>
              <a:buNone/>
            </a:pPr>
            <a:r>
              <a:rPr lang="tr-TR" sz="2000" dirty="0" smtClean="0">
                <a:solidFill>
                  <a:srgbClr val="FF0000"/>
                </a:solidFill>
              </a:rPr>
              <a:t>                                 2-4  Satır ARALIK</a:t>
            </a:r>
          </a:p>
          <a:p>
            <a:pPr>
              <a:buNone/>
            </a:pPr>
            <a:endParaRPr lang="tr-TR" sz="2000" dirty="0" smtClean="0">
              <a:solidFill>
                <a:srgbClr val="FF0000"/>
              </a:solidFill>
            </a:endParaRPr>
          </a:p>
          <a:p>
            <a:pPr algn="ctr">
              <a:buNone/>
            </a:pPr>
            <a:r>
              <a:rPr lang="tr-TR" sz="2400" dirty="0" smtClean="0"/>
              <a:t>TÜRKİYE KAMU HASTANELERİ KURUMUNA</a:t>
            </a:r>
          </a:p>
          <a:p>
            <a:pPr algn="ctr">
              <a:buNone/>
            </a:pPr>
            <a:r>
              <a:rPr lang="tr-TR" sz="2400" dirty="0" smtClean="0"/>
              <a:t>(İnsan Kaynakları Başkan Yardımcılığı)</a:t>
            </a: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21</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3"/>
            <a:ext cx="1475656"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71546"/>
            <a:ext cx="8229600" cy="704104"/>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GÖNDERİLEN MAKAM</a:t>
            </a:r>
            <a:endParaRPr lang="tr-TR" dirty="0">
              <a:solidFill>
                <a:srgbClr val="0070C0"/>
              </a:solidFill>
            </a:endParaRPr>
          </a:p>
        </p:txBody>
      </p:sp>
      <p:sp>
        <p:nvSpPr>
          <p:cNvPr id="3" name="2 İçerik Yer Tutucusu"/>
          <p:cNvSpPr>
            <a:spLocks noGrp="1"/>
          </p:cNvSpPr>
          <p:nvPr>
            <p:ph idx="1"/>
          </p:nvPr>
        </p:nvSpPr>
        <p:spPr>
          <a:xfrm>
            <a:off x="357158" y="1714488"/>
            <a:ext cx="8643998" cy="4857784"/>
          </a:xfrm>
          <a:ln>
            <a:solidFill>
              <a:schemeClr val="tx1"/>
            </a:solidFill>
          </a:ln>
        </p:spPr>
        <p:txBody>
          <a:bodyPr>
            <a:normAutofit/>
          </a:bodyPr>
          <a:lstStyle/>
          <a:p>
            <a:pPr algn="ctr">
              <a:buNone/>
            </a:pPr>
            <a:r>
              <a:rPr lang="tr-TR" sz="2200" dirty="0" smtClean="0"/>
              <a:t>T.C.</a:t>
            </a:r>
          </a:p>
          <a:p>
            <a:pPr algn="ctr">
              <a:buNone/>
            </a:pPr>
            <a:r>
              <a:rPr lang="tr-TR" sz="2200" dirty="0" smtClean="0"/>
              <a:t>AĞRI </a:t>
            </a:r>
            <a:r>
              <a:rPr lang="tr-TR" sz="2200" dirty="0"/>
              <a:t>İBRAHİM ÇEÇEN ÜNİVERSİTESİ REKTÖRLÜĞÜ</a:t>
            </a:r>
          </a:p>
          <a:p>
            <a:pPr algn="ctr">
              <a:buNone/>
            </a:pPr>
            <a:r>
              <a:rPr lang="tr-TR" sz="2200" dirty="0"/>
              <a:t>İslami İlimler Fakültesi Dekanlığı</a:t>
            </a:r>
          </a:p>
          <a:p>
            <a:pPr algn="ctr">
              <a:buNone/>
            </a:pPr>
            <a:r>
              <a:rPr lang="tr-TR" sz="2200" dirty="0"/>
              <a:t>Temel İslam Bilimleri Bölüm Başkanlığı</a:t>
            </a:r>
          </a:p>
          <a:p>
            <a:pPr>
              <a:buNone/>
            </a:pPr>
            <a:endParaRPr lang="tr-TR" sz="1200" dirty="0" smtClean="0"/>
          </a:p>
          <a:p>
            <a:pPr>
              <a:buNone/>
            </a:pPr>
            <a:endParaRPr lang="tr-TR" sz="1400" dirty="0" smtClean="0"/>
          </a:p>
          <a:p>
            <a:pPr>
              <a:buNone/>
            </a:pPr>
            <a:r>
              <a:rPr lang="tr-TR" sz="2000" dirty="0" smtClean="0"/>
              <a:t>Sayı: ……………                                                                            09/05/2013</a:t>
            </a:r>
            <a:endParaRPr lang="tr-TR" sz="1200" dirty="0" smtClean="0"/>
          </a:p>
          <a:p>
            <a:pPr>
              <a:buNone/>
            </a:pPr>
            <a:endParaRPr lang="tr-TR" sz="1200" dirty="0" smtClean="0"/>
          </a:p>
          <a:p>
            <a:pPr>
              <a:buNone/>
            </a:pPr>
            <a:r>
              <a:rPr lang="tr-TR" sz="2000" dirty="0" smtClean="0"/>
              <a:t>Konu:…………………………..</a:t>
            </a:r>
          </a:p>
          <a:p>
            <a:pPr>
              <a:buNone/>
            </a:pPr>
            <a:r>
              <a:rPr lang="tr-TR" sz="2000" dirty="0" smtClean="0">
                <a:solidFill>
                  <a:srgbClr val="FF0000"/>
                </a:solidFill>
              </a:rPr>
              <a:t>                                 2-4  Satır ARALIK</a:t>
            </a:r>
          </a:p>
          <a:p>
            <a:pPr>
              <a:buNone/>
            </a:pPr>
            <a:endParaRPr lang="tr-TR" sz="2000" dirty="0" smtClean="0">
              <a:solidFill>
                <a:srgbClr val="FF0000"/>
              </a:solidFill>
            </a:endParaRPr>
          </a:p>
          <a:p>
            <a:pPr algn="ctr">
              <a:buNone/>
            </a:pPr>
            <a:r>
              <a:rPr lang="tr-TR" sz="2400" dirty="0" smtClean="0"/>
              <a:t>REKTÖRLÜK MAKAMINA</a:t>
            </a:r>
          </a:p>
          <a:p>
            <a:pPr algn="ctr">
              <a:buNone/>
            </a:pPr>
            <a:r>
              <a:rPr lang="tr-TR" sz="2400" dirty="0" smtClean="0"/>
              <a:t>(Bilgi İşlem Daire Başkanlığı)</a:t>
            </a: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22</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403648" cy="108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2285984" y="928670"/>
            <a:ext cx="6372212" cy="704104"/>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GÖNDERİLEN MAKAM</a:t>
            </a:r>
            <a:endParaRPr lang="tr-TR" dirty="0">
              <a:solidFill>
                <a:srgbClr val="0070C0"/>
              </a:solidFill>
            </a:endParaRPr>
          </a:p>
        </p:txBody>
      </p:sp>
      <p:sp>
        <p:nvSpPr>
          <p:cNvPr id="3" name="2 İçerik Yer Tutucusu"/>
          <p:cNvSpPr>
            <a:spLocks noGrp="1"/>
          </p:cNvSpPr>
          <p:nvPr>
            <p:ph idx="1"/>
          </p:nvPr>
        </p:nvSpPr>
        <p:spPr>
          <a:xfrm>
            <a:off x="357158" y="1714488"/>
            <a:ext cx="8643998" cy="4857784"/>
          </a:xfrm>
          <a:ln>
            <a:solidFill>
              <a:schemeClr val="tx1"/>
            </a:solidFill>
          </a:ln>
        </p:spPr>
        <p:txBody>
          <a:bodyPr>
            <a:normAutofit/>
          </a:bodyPr>
          <a:lstStyle/>
          <a:p>
            <a:pPr algn="ctr">
              <a:buNone/>
            </a:pPr>
            <a:r>
              <a:rPr lang="tr-TR" sz="2200" dirty="0"/>
              <a:t>T.C.</a:t>
            </a:r>
          </a:p>
          <a:p>
            <a:pPr algn="ctr">
              <a:buNone/>
            </a:pPr>
            <a:r>
              <a:rPr lang="tr-TR" sz="2200" dirty="0"/>
              <a:t>AĞRI İBRAHİM ÇEÇEN ÜNİVERSİTESİ REKTÖRLÜĞÜ</a:t>
            </a:r>
          </a:p>
          <a:p>
            <a:pPr algn="ctr">
              <a:buNone/>
            </a:pPr>
            <a:r>
              <a:rPr lang="tr-TR" sz="2200" dirty="0"/>
              <a:t>İslami İlimler Fakültesi Dekanlığı</a:t>
            </a:r>
          </a:p>
          <a:p>
            <a:pPr algn="ctr">
              <a:buNone/>
            </a:pPr>
            <a:r>
              <a:rPr lang="tr-TR" sz="2200" dirty="0"/>
              <a:t>Temel İslam Bilimleri Bölüm Başkanlığı</a:t>
            </a:r>
          </a:p>
          <a:p>
            <a:pPr>
              <a:buNone/>
            </a:pPr>
            <a:endParaRPr lang="tr-TR" sz="1200" dirty="0" smtClean="0"/>
          </a:p>
          <a:p>
            <a:pPr>
              <a:buNone/>
            </a:pPr>
            <a:endParaRPr lang="tr-TR" sz="1400" dirty="0" smtClean="0"/>
          </a:p>
          <a:p>
            <a:pPr>
              <a:buNone/>
            </a:pPr>
            <a:r>
              <a:rPr lang="tr-TR" sz="2000" dirty="0" smtClean="0"/>
              <a:t>Sayı: ……………                                                                            09/05/2013</a:t>
            </a:r>
            <a:endParaRPr lang="tr-TR" sz="1200" dirty="0" smtClean="0"/>
          </a:p>
          <a:p>
            <a:pPr>
              <a:buNone/>
            </a:pPr>
            <a:endParaRPr lang="tr-TR" sz="1200" dirty="0" smtClean="0"/>
          </a:p>
          <a:p>
            <a:pPr>
              <a:buNone/>
            </a:pPr>
            <a:r>
              <a:rPr lang="tr-TR" sz="2000" dirty="0" smtClean="0"/>
              <a:t>Konu:…………………………..</a:t>
            </a:r>
          </a:p>
          <a:p>
            <a:pPr>
              <a:buNone/>
            </a:pPr>
            <a:r>
              <a:rPr lang="tr-TR" sz="2000" dirty="0" smtClean="0">
                <a:solidFill>
                  <a:srgbClr val="FF0000"/>
                </a:solidFill>
              </a:rPr>
              <a:t>                                 2-4 Satır ARALIK</a:t>
            </a:r>
          </a:p>
          <a:p>
            <a:pPr algn="ctr">
              <a:buNone/>
            </a:pPr>
            <a:r>
              <a:rPr lang="tr-TR" sz="2400" dirty="0" smtClean="0"/>
              <a:t>Sayın Ahmet  YAMAN</a:t>
            </a:r>
          </a:p>
          <a:p>
            <a:pPr algn="ctr">
              <a:buNone/>
            </a:pPr>
            <a:endParaRPr lang="tr-TR" sz="2400" dirty="0" smtClean="0"/>
          </a:p>
          <a:p>
            <a:pPr algn="ctr">
              <a:buNone/>
            </a:pPr>
            <a:r>
              <a:rPr lang="tr-TR" sz="2400" dirty="0" smtClean="0"/>
              <a:t>Cumhuriyet Mah. Menekşe Cad.No:6  KOCAELİ</a:t>
            </a: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23</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07704" cy="147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000496" y="1071546"/>
            <a:ext cx="1052490" cy="838200"/>
          </a:xfrm>
        </p:spPr>
        <p:txBody>
          <a:bodyPr/>
          <a:lstStyle/>
          <a:p>
            <a:r>
              <a:rPr lang="tr-TR" sz="3200" dirty="0" smtClean="0">
                <a:solidFill>
                  <a:srgbClr val="FF0000"/>
                </a:solidFill>
                <a:latin typeface="+mn-lt"/>
              </a:rPr>
              <a:t>İLGİ;</a:t>
            </a:r>
            <a:endParaRPr lang="tr-TR" dirty="0">
              <a:solidFill>
                <a:srgbClr val="FF0000"/>
              </a:solidFill>
              <a:latin typeface="+mn-lt"/>
            </a:endParaRPr>
          </a:p>
        </p:txBody>
      </p:sp>
      <p:sp>
        <p:nvSpPr>
          <p:cNvPr id="3" name="2 İçerik Yer Tutucusu"/>
          <p:cNvSpPr>
            <a:spLocks noGrp="1"/>
          </p:cNvSpPr>
          <p:nvPr>
            <p:ph idx="1"/>
          </p:nvPr>
        </p:nvSpPr>
        <p:spPr>
          <a:xfrm>
            <a:off x="285720" y="1935480"/>
            <a:ext cx="8401080" cy="4389120"/>
          </a:xfrm>
        </p:spPr>
        <p:txBody>
          <a:bodyPr>
            <a:normAutofit fontScale="85000" lnSpcReduction="10000"/>
          </a:bodyPr>
          <a:lstStyle/>
          <a:p>
            <a:pPr>
              <a:buNone/>
            </a:pPr>
            <a:r>
              <a:rPr lang="tr-TR" dirty="0" smtClean="0">
                <a:solidFill>
                  <a:schemeClr val="accent4">
                    <a:lumMod val="50000"/>
                  </a:schemeClr>
                </a:solidFill>
              </a:rPr>
              <a:t>   </a:t>
            </a:r>
            <a:r>
              <a:rPr lang="tr-TR" dirty="0" smtClean="0"/>
              <a:t>Yazının önceki bir yazıya ek ya da karşılık olduğunu veya bazı belgelere başvurulması gerektiğini belirtir.</a:t>
            </a:r>
          </a:p>
          <a:p>
            <a:pPr>
              <a:buNone/>
            </a:pPr>
            <a:r>
              <a:rPr lang="tr-TR" dirty="0" smtClean="0"/>
              <a:t>   “</a:t>
            </a:r>
            <a:r>
              <a:rPr lang="tr-TR" dirty="0" smtClean="0">
                <a:solidFill>
                  <a:srgbClr val="00B050"/>
                </a:solidFill>
              </a:rPr>
              <a:t>İlgi:</a:t>
            </a:r>
            <a:r>
              <a:rPr lang="tr-TR" dirty="0" smtClean="0"/>
              <a:t>” yan başlığı gönderilen makamda sonra iki satır aralık bırakılarak yazı alanının soluna küçük harflerle yazılır.</a:t>
            </a:r>
          </a:p>
          <a:p>
            <a:pPr>
              <a:buNone/>
            </a:pPr>
            <a:r>
              <a:rPr lang="tr-TR" dirty="0" smtClean="0"/>
              <a:t>    Birden fazla ilgi varsa </a:t>
            </a:r>
            <a:r>
              <a:rPr lang="tr-TR" dirty="0" smtClean="0">
                <a:solidFill>
                  <a:srgbClr val="0070C0"/>
                </a:solidFill>
              </a:rPr>
              <a:t>a, b, c </a:t>
            </a:r>
            <a:r>
              <a:rPr lang="tr-TR" dirty="0" smtClean="0"/>
              <a:t>gibi küçük harflerle “ </a:t>
            </a:r>
            <a:r>
              <a:rPr lang="tr-TR" dirty="0" smtClean="0">
                <a:solidFill>
                  <a:srgbClr val="0070C0"/>
                </a:solidFill>
              </a:rPr>
              <a:t>)</a:t>
            </a:r>
            <a:r>
              <a:rPr lang="tr-TR" dirty="0" smtClean="0"/>
              <a:t> “ ayraç kullanılarak yazılır.</a:t>
            </a:r>
          </a:p>
          <a:p>
            <a:pPr>
              <a:buNone/>
            </a:pPr>
            <a:r>
              <a:rPr lang="tr-TR" dirty="0" smtClean="0"/>
              <a:t>   Bir satıra sığmıyorsa “İlgi” kelimesinin altı boş bırakılarak ikinci satıra yazılır.</a:t>
            </a:r>
          </a:p>
          <a:p>
            <a:pPr>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24</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1907704" cy="147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p:txBody>
          <a:bodyPr/>
          <a:lstStyle/>
          <a:p>
            <a:r>
              <a:rPr lang="tr-TR" sz="3200" dirty="0" smtClean="0">
                <a:solidFill>
                  <a:srgbClr val="FF0000"/>
                </a:solidFill>
                <a:latin typeface="+mn-lt"/>
              </a:rPr>
              <a:t>İLGİ;</a:t>
            </a:r>
            <a:endParaRPr lang="tr-TR" dirty="0">
              <a:solidFill>
                <a:srgbClr val="FF0000"/>
              </a:solidFill>
              <a:latin typeface="+mn-lt"/>
            </a:endParaRPr>
          </a:p>
        </p:txBody>
      </p:sp>
      <p:sp>
        <p:nvSpPr>
          <p:cNvPr id="3" name="2 İçerik Yer Tutucusu"/>
          <p:cNvSpPr>
            <a:spLocks noGrp="1"/>
          </p:cNvSpPr>
          <p:nvPr>
            <p:ph idx="1"/>
          </p:nvPr>
        </p:nvSpPr>
        <p:spPr/>
        <p:txBody>
          <a:bodyPr>
            <a:normAutofit lnSpcReduction="10000"/>
          </a:bodyPr>
          <a:lstStyle/>
          <a:p>
            <a:pPr>
              <a:buNone/>
            </a:pPr>
            <a:r>
              <a:rPr lang="tr-TR" dirty="0" smtClean="0"/>
              <a:t>   İlgi:</a:t>
            </a:r>
            <a:r>
              <a:rPr lang="tr-TR" dirty="0" smtClean="0">
                <a:solidFill>
                  <a:srgbClr val="00B050"/>
                </a:solidFill>
              </a:rPr>
              <a:t> ….. tarihli ve …. sayılı </a:t>
            </a:r>
            <a:r>
              <a:rPr lang="tr-TR" dirty="0" smtClean="0"/>
              <a:t>ibaresi kullanılır.</a:t>
            </a:r>
          </a:p>
          <a:p>
            <a:pPr>
              <a:buNone/>
            </a:pPr>
            <a:endParaRPr lang="tr-TR" sz="1200" dirty="0" smtClean="0">
              <a:solidFill>
                <a:srgbClr val="00B050"/>
              </a:solidFill>
            </a:endParaRPr>
          </a:p>
          <a:p>
            <a:pPr>
              <a:buNone/>
            </a:pPr>
            <a:r>
              <a:rPr lang="tr-TR" dirty="0" smtClean="0"/>
              <a:t>   Yazının sayısında, </a:t>
            </a:r>
            <a:r>
              <a:rPr lang="tr-TR" dirty="0" smtClean="0">
                <a:solidFill>
                  <a:srgbClr val="00B050"/>
                </a:solidFill>
              </a:rPr>
              <a:t> birim kodu, dosya no ve evrak kayıt numarası </a:t>
            </a:r>
            <a:r>
              <a:rPr lang="tr-TR" dirty="0" smtClean="0"/>
              <a:t>yazılır. </a:t>
            </a:r>
          </a:p>
          <a:p>
            <a:pPr>
              <a:buNone/>
            </a:pPr>
            <a:r>
              <a:rPr lang="tr-TR" dirty="0" smtClean="0"/>
              <a:t>    </a:t>
            </a:r>
          </a:p>
          <a:p>
            <a:pPr>
              <a:buNone/>
            </a:pPr>
            <a:r>
              <a:rPr lang="tr-TR" dirty="0" smtClean="0"/>
              <a:t>    İlgi tarih sırasına göre yazılır.</a:t>
            </a:r>
          </a:p>
          <a:p>
            <a:pPr>
              <a:buNone/>
            </a:pPr>
            <a:r>
              <a:rPr lang="tr-TR" dirty="0" smtClean="0"/>
              <a:t>  </a:t>
            </a:r>
          </a:p>
          <a:p>
            <a:pPr>
              <a:buNone/>
            </a:pPr>
            <a:r>
              <a:rPr lang="tr-TR" dirty="0" smtClean="0"/>
              <a:t>   Yazı aynı konuda daha önce yazılmış çok sayıda yazıyla</a:t>
            </a:r>
            <a:r>
              <a:rPr lang="tr-TR" dirty="0" smtClean="0">
                <a:solidFill>
                  <a:schemeClr val="tx1"/>
                </a:solidFill>
              </a:rPr>
              <a:t> </a:t>
            </a:r>
            <a:r>
              <a:rPr lang="tr-TR" dirty="0" smtClean="0">
                <a:solidFill>
                  <a:srgbClr val="0070C0"/>
                </a:solidFill>
              </a:rPr>
              <a:t>ilgi</a:t>
            </a:r>
            <a:r>
              <a:rPr lang="tr-TR" dirty="0" smtClean="0">
                <a:solidFill>
                  <a:schemeClr val="tx1"/>
                </a:solidFill>
              </a:rPr>
              <a:t>li </a:t>
            </a:r>
            <a:r>
              <a:rPr lang="tr-TR" dirty="0" smtClean="0"/>
              <a:t>ise hepsi belirtilir.</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25</a:t>
            </a:fld>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Başlık"/>
          <p:cNvSpPr>
            <a:spLocks noGrp="1"/>
          </p:cNvSpPr>
          <p:nvPr>
            <p:ph type="title"/>
          </p:nvPr>
        </p:nvSpPr>
        <p:spPr>
          <a:xfrm>
            <a:off x="428596" y="928670"/>
            <a:ext cx="8229600" cy="704104"/>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İLGİ</a:t>
            </a:r>
            <a:endParaRPr lang="tr-TR" dirty="0">
              <a:solidFill>
                <a:srgbClr val="0070C0"/>
              </a:solidFill>
            </a:endParaRPr>
          </a:p>
        </p:txBody>
      </p:sp>
      <p:sp>
        <p:nvSpPr>
          <p:cNvPr id="7" name="6 İçerik Yer Tutucusu"/>
          <p:cNvSpPr>
            <a:spLocks noGrp="1"/>
          </p:cNvSpPr>
          <p:nvPr>
            <p:ph idx="1"/>
          </p:nvPr>
        </p:nvSpPr>
        <p:spPr>
          <a:xfrm>
            <a:off x="285720" y="1643050"/>
            <a:ext cx="8643998" cy="4929222"/>
          </a:xfrm>
          <a:ln>
            <a:solidFill>
              <a:schemeClr val="tx1"/>
            </a:solidFill>
            <a:prstDash val="solid"/>
          </a:ln>
        </p:spPr>
        <p:txBody>
          <a:bodyPr>
            <a:normAutofit fontScale="92500"/>
          </a:bodyPr>
          <a:lstStyle/>
          <a:p>
            <a:pPr>
              <a:buNone/>
            </a:pPr>
            <a:r>
              <a:rPr lang="tr-TR" sz="2400" dirty="0" smtClean="0"/>
              <a:t> İlgi: </a:t>
            </a:r>
            <a:r>
              <a:rPr lang="tr-TR" sz="2400" dirty="0" smtClean="0">
                <a:solidFill>
                  <a:srgbClr val="00B0F0"/>
                </a:solidFill>
              </a:rPr>
              <a:t>Başbakanlık İdareyi Geliştirme Başkanlığının  </a:t>
            </a:r>
            <a:r>
              <a:rPr lang="tr-TR" sz="2400" dirty="0" smtClean="0"/>
              <a:t>05/02/20 12  tarihli ve </a:t>
            </a:r>
            <a:r>
              <a:rPr lang="tr-TR" sz="2400" dirty="0" smtClean="0"/>
              <a:t>72131250-542-1234 </a:t>
            </a:r>
            <a:r>
              <a:rPr lang="tr-TR" sz="2400" dirty="0" smtClean="0"/>
              <a:t>sayılı yazısı</a:t>
            </a:r>
          </a:p>
          <a:p>
            <a:pPr>
              <a:buNone/>
            </a:pPr>
            <a:endParaRPr lang="tr-TR" sz="2400" dirty="0" smtClean="0"/>
          </a:p>
          <a:p>
            <a:pPr>
              <a:buNone/>
            </a:pPr>
            <a:endParaRPr lang="tr-TR" sz="2400" dirty="0" smtClean="0"/>
          </a:p>
          <a:p>
            <a:pPr>
              <a:buNone/>
            </a:pPr>
            <a:r>
              <a:rPr lang="tr-TR" sz="2400" dirty="0" smtClean="0"/>
              <a:t>İlgi: </a:t>
            </a:r>
            <a:r>
              <a:rPr lang="tr-TR" sz="2400" dirty="0" smtClean="0">
                <a:solidFill>
                  <a:srgbClr val="00B0F0"/>
                </a:solidFill>
              </a:rPr>
              <a:t>Ağrı Valiliği İl Milli Eğitim Müdürlüğünün </a:t>
            </a:r>
            <a:r>
              <a:rPr lang="tr-TR" sz="2400" dirty="0" smtClean="0"/>
              <a:t>24/12/2009  tarihli  ve</a:t>
            </a:r>
          </a:p>
          <a:p>
            <a:pPr>
              <a:buNone/>
            </a:pPr>
            <a:r>
              <a:rPr lang="tr-TR" sz="2400" dirty="0" smtClean="0"/>
              <a:t>        5974166-235.02.01-345 sayılı yazısı</a:t>
            </a:r>
          </a:p>
          <a:p>
            <a:pPr>
              <a:buNone/>
            </a:pPr>
            <a:endParaRPr lang="tr-TR" sz="2400" dirty="0" smtClean="0"/>
          </a:p>
          <a:p>
            <a:pPr>
              <a:buNone/>
            </a:pPr>
            <a:endParaRPr lang="tr-TR" sz="2400" dirty="0" smtClean="0"/>
          </a:p>
          <a:p>
            <a:pPr>
              <a:buNone/>
            </a:pPr>
            <a:r>
              <a:rPr lang="tr-TR" sz="2400" dirty="0" smtClean="0"/>
              <a:t>İlgi: </a:t>
            </a:r>
            <a:r>
              <a:rPr lang="tr-TR" sz="2400" dirty="0" smtClean="0">
                <a:solidFill>
                  <a:srgbClr val="00B0F0"/>
                </a:solidFill>
              </a:rPr>
              <a:t>Van Devlet Hastanesinin </a:t>
            </a:r>
            <a:r>
              <a:rPr lang="tr-TR" sz="2400" dirty="0" smtClean="0"/>
              <a:t>08/02/2013 tarihli ve  </a:t>
            </a:r>
            <a:r>
              <a:rPr lang="tr-TR" sz="2400" dirty="0" smtClean="0"/>
              <a:t>67882908-903.07-153 sayılı </a:t>
            </a:r>
            <a:r>
              <a:rPr lang="tr-TR" sz="2400" dirty="0" smtClean="0"/>
              <a:t>yazısı</a:t>
            </a:r>
          </a:p>
          <a:p>
            <a:pPr>
              <a:buNone/>
            </a:pPr>
            <a:endParaRPr lang="tr-TR" sz="2400" dirty="0" smtClean="0"/>
          </a:p>
          <a:p>
            <a:pPr>
              <a:buNone/>
            </a:pPr>
            <a:r>
              <a:rPr lang="tr-TR" sz="2400" dirty="0" smtClean="0"/>
              <a:t>  </a:t>
            </a:r>
          </a:p>
          <a:p>
            <a:pPr>
              <a:buNone/>
            </a:pPr>
            <a:endParaRPr lang="tr-TR" sz="2400"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26</a:t>
            </a:fld>
            <a:endParaRPr lang="tr-TR" dirty="0"/>
          </a:p>
        </p:txBody>
      </p:sp>
      <p:pic>
        <p:nvPicPr>
          <p:cNvPr id="9"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216670" cy="939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Başlık"/>
          <p:cNvSpPr>
            <a:spLocks noGrp="1"/>
          </p:cNvSpPr>
          <p:nvPr>
            <p:ph type="title"/>
          </p:nvPr>
        </p:nvSpPr>
        <p:spPr>
          <a:xfrm>
            <a:off x="2214546" y="857232"/>
            <a:ext cx="6443650" cy="704104"/>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İLGİ</a:t>
            </a:r>
            <a:endParaRPr lang="tr-TR" dirty="0">
              <a:solidFill>
                <a:srgbClr val="0070C0"/>
              </a:solidFill>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27</a:t>
            </a:fld>
            <a:endParaRPr lang="tr-TR" dirty="0"/>
          </a:p>
        </p:txBody>
      </p:sp>
      <p:sp>
        <p:nvSpPr>
          <p:cNvPr id="9" name="8 Dikdörtgen"/>
          <p:cNvSpPr/>
          <p:nvPr/>
        </p:nvSpPr>
        <p:spPr>
          <a:xfrm>
            <a:off x="142844" y="1643049"/>
            <a:ext cx="8858312" cy="4616648"/>
          </a:xfrm>
          <a:prstGeom prst="rect">
            <a:avLst/>
          </a:prstGeom>
          <a:ln>
            <a:solidFill>
              <a:schemeClr val="tx1"/>
            </a:solidFill>
            <a:prstDash val="solid"/>
          </a:ln>
        </p:spPr>
        <p:txBody>
          <a:bodyPr wrap="square">
            <a:spAutoFit/>
          </a:bodyPr>
          <a:lstStyle/>
          <a:p>
            <a:pPr algn="ctr">
              <a:buNone/>
            </a:pPr>
            <a:r>
              <a:rPr lang="tr-TR" sz="2000" dirty="0"/>
              <a:t>T.C.</a:t>
            </a:r>
          </a:p>
          <a:p>
            <a:pPr algn="ctr">
              <a:buNone/>
            </a:pPr>
            <a:r>
              <a:rPr lang="tr-TR" sz="2000" dirty="0"/>
              <a:t>AĞRI İBRAHİM ÇEÇEN ÜNİVERSİTESİ REKTÖRLÜĞÜ</a:t>
            </a:r>
          </a:p>
          <a:p>
            <a:pPr algn="ctr">
              <a:buNone/>
            </a:pPr>
            <a:r>
              <a:rPr lang="tr-TR" sz="2000" dirty="0"/>
              <a:t>Genel Sekreterlik</a:t>
            </a:r>
          </a:p>
          <a:p>
            <a:pPr>
              <a:buNone/>
            </a:pPr>
            <a:r>
              <a:rPr lang="tr-TR" sz="800" dirty="0" smtClean="0">
                <a:solidFill>
                  <a:srgbClr val="FF0000"/>
                </a:solidFill>
              </a:rPr>
              <a:t>X</a:t>
            </a:r>
          </a:p>
          <a:p>
            <a:pPr>
              <a:buNone/>
            </a:pPr>
            <a:r>
              <a:rPr lang="tr-TR" sz="800" dirty="0" smtClean="0">
                <a:solidFill>
                  <a:srgbClr val="FF0000"/>
                </a:solidFill>
              </a:rPr>
              <a:t>X</a:t>
            </a:r>
          </a:p>
          <a:p>
            <a:pPr>
              <a:buNone/>
            </a:pPr>
            <a:r>
              <a:rPr lang="tr-TR" dirty="0" smtClean="0"/>
              <a:t>Sayı: ……………                                                                                                         02/07/2015</a:t>
            </a:r>
            <a:endParaRPr lang="tr-TR" sz="1100" dirty="0" smtClean="0"/>
          </a:p>
          <a:p>
            <a:pPr>
              <a:buNone/>
            </a:pPr>
            <a:r>
              <a:rPr lang="tr-TR" dirty="0" smtClean="0"/>
              <a:t>Konu:…………………………..</a:t>
            </a:r>
          </a:p>
          <a:p>
            <a:pPr>
              <a:buNone/>
            </a:pPr>
            <a:r>
              <a:rPr lang="tr-TR" dirty="0" smtClean="0">
                <a:solidFill>
                  <a:srgbClr val="FF0000"/>
                </a:solidFill>
              </a:rPr>
              <a:t>                                 2-4  Satır ARALIK</a:t>
            </a:r>
          </a:p>
          <a:p>
            <a:pPr>
              <a:buNone/>
            </a:pPr>
            <a:endParaRPr lang="tr-TR" dirty="0" smtClean="0">
              <a:solidFill>
                <a:srgbClr val="FF0000"/>
              </a:solidFill>
            </a:endParaRPr>
          </a:p>
          <a:p>
            <a:pPr algn="ctr">
              <a:buNone/>
            </a:pPr>
            <a:r>
              <a:rPr lang="tr-TR" sz="2000" dirty="0" smtClean="0"/>
              <a:t>İL SAĞLIK MÜDÜRLÜĞÜNE</a:t>
            </a:r>
          </a:p>
          <a:p>
            <a:pPr algn="ctr">
              <a:buNone/>
            </a:pPr>
            <a:r>
              <a:rPr lang="tr-TR" sz="2000" dirty="0" smtClean="0"/>
              <a:t>(Yönetim Hizmetleri Şube Müdürlüğü)</a:t>
            </a:r>
          </a:p>
          <a:p>
            <a:pPr algn="ctr">
              <a:buNone/>
            </a:pPr>
            <a:r>
              <a:rPr lang="tr-TR" sz="1200" dirty="0" smtClean="0">
                <a:solidFill>
                  <a:srgbClr val="FF0000"/>
                </a:solidFill>
              </a:rPr>
              <a:t>X</a:t>
            </a:r>
          </a:p>
          <a:p>
            <a:pPr algn="ctr">
              <a:buNone/>
            </a:pPr>
            <a:r>
              <a:rPr lang="tr-TR" sz="1200" dirty="0" smtClean="0">
                <a:solidFill>
                  <a:srgbClr val="FF0000"/>
                </a:solidFill>
              </a:rPr>
              <a:t>X</a:t>
            </a:r>
          </a:p>
          <a:p>
            <a:pPr>
              <a:buNone/>
            </a:pPr>
            <a:r>
              <a:rPr lang="tr-TR" sz="1900" dirty="0" smtClean="0"/>
              <a:t>İlgi:   a)Türkiye Kamu Hastaneleri Kurumu İnsan Kaynakları  Başkan Yardımcılığının</a:t>
            </a:r>
          </a:p>
          <a:p>
            <a:pPr>
              <a:buNone/>
            </a:pPr>
            <a:r>
              <a:rPr lang="tr-TR" sz="1900" dirty="0" smtClean="0"/>
              <a:t>         23/01/2013 tarihli ve 77182748-774-22188 sayılı yazısı.</a:t>
            </a:r>
          </a:p>
          <a:p>
            <a:pPr>
              <a:buNone/>
            </a:pPr>
            <a:r>
              <a:rPr lang="tr-TR" sz="1900" dirty="0" smtClean="0"/>
              <a:t>         b)25/01/2013 tarihli  ve 57190858-257 sayılı yazınız.</a:t>
            </a:r>
            <a:r>
              <a:rPr lang="tr-TR" sz="2000" dirty="0" smtClean="0"/>
              <a:t>   </a:t>
            </a:r>
          </a:p>
          <a:p>
            <a:pPr>
              <a:buNone/>
            </a:pPr>
            <a:r>
              <a:rPr lang="tr-TR" sz="2400" dirty="0" smtClean="0"/>
              <a:t>         </a:t>
            </a:r>
            <a:endParaRPr lang="tr-TR" sz="2000"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07704"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643306" y="785794"/>
            <a:ext cx="1623994" cy="838200"/>
          </a:xfrm>
        </p:spPr>
        <p:txBody>
          <a:bodyPr/>
          <a:lstStyle/>
          <a:p>
            <a:r>
              <a:rPr lang="tr-TR" sz="3200" dirty="0" smtClean="0">
                <a:solidFill>
                  <a:srgbClr val="FF0000"/>
                </a:solidFill>
                <a:latin typeface="+mn-lt"/>
              </a:rPr>
              <a:t>METİN;</a:t>
            </a:r>
            <a:endParaRPr lang="tr-TR" dirty="0">
              <a:solidFill>
                <a:srgbClr val="FF0000"/>
              </a:solidFill>
              <a:latin typeface="+mn-lt"/>
            </a:endParaRPr>
          </a:p>
        </p:txBody>
      </p:sp>
      <p:sp>
        <p:nvSpPr>
          <p:cNvPr id="3" name="2 İçerik Yer Tutucusu"/>
          <p:cNvSpPr>
            <a:spLocks noGrp="1"/>
          </p:cNvSpPr>
          <p:nvPr>
            <p:ph idx="1"/>
          </p:nvPr>
        </p:nvSpPr>
        <p:spPr/>
        <p:txBody>
          <a:bodyPr>
            <a:normAutofit lnSpcReduction="10000"/>
          </a:bodyPr>
          <a:lstStyle/>
          <a:p>
            <a:pPr>
              <a:buNone/>
            </a:pPr>
            <a:r>
              <a:rPr lang="tr-TR" dirty="0" smtClean="0"/>
              <a:t>   İlgiden (varsa) sonra başlayıp imzaya kadar süren kısımdır. İlgiden sonra iki satır aralık bırakılarak başlanır.</a:t>
            </a:r>
          </a:p>
          <a:p>
            <a:pPr>
              <a:buNone/>
            </a:pPr>
            <a:endParaRPr lang="tr-TR" dirty="0" smtClean="0"/>
          </a:p>
          <a:p>
            <a:pPr>
              <a:buNone/>
            </a:pPr>
            <a:r>
              <a:rPr lang="tr-TR" dirty="0" smtClean="0"/>
              <a:t>   İlgi yoksa gönderilen yerden sonra üç satır aralık bırakılarak başlanır.</a:t>
            </a:r>
          </a:p>
          <a:p>
            <a:pPr>
              <a:buNone/>
            </a:pPr>
            <a:r>
              <a:rPr lang="tr-TR" dirty="0" smtClean="0"/>
              <a:t> </a:t>
            </a:r>
          </a:p>
          <a:p>
            <a:pPr>
              <a:buNone/>
            </a:pPr>
            <a:r>
              <a:rPr lang="tr-TR" dirty="0" smtClean="0"/>
              <a:t>   Nokta, virgül ve soru işaretinden sonra bir vuruş boşluk bırakılır.</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28</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267744" cy="1361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214422"/>
            <a:ext cx="8229600" cy="418352"/>
          </a:xfrm>
        </p:spPr>
        <p:txBody>
          <a:bodyPr>
            <a:normAutofit fontScale="90000"/>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METİN</a:t>
            </a:r>
            <a:endParaRPr lang="tr-TR" dirty="0">
              <a:solidFill>
                <a:srgbClr val="0070C0"/>
              </a:solidFill>
            </a:endParaRPr>
          </a:p>
        </p:txBody>
      </p:sp>
      <p:sp>
        <p:nvSpPr>
          <p:cNvPr id="8" name="7 İçerik Yer Tutucusu"/>
          <p:cNvSpPr>
            <a:spLocks noGrp="1"/>
          </p:cNvSpPr>
          <p:nvPr>
            <p:ph idx="1"/>
          </p:nvPr>
        </p:nvSpPr>
        <p:spPr>
          <a:xfrm>
            <a:off x="214282" y="1785926"/>
            <a:ext cx="8715436" cy="4782848"/>
          </a:xfrm>
          <a:prstGeom prst="rect">
            <a:avLst/>
          </a:prstGeom>
          <a:ln>
            <a:solidFill>
              <a:schemeClr val="tx1"/>
            </a:solidFill>
            <a:prstDash val="solid"/>
          </a:ln>
        </p:spPr>
        <p:txBody>
          <a:bodyPr wrap="square">
            <a:spAutoFit/>
          </a:bodyPr>
          <a:lstStyle/>
          <a:p>
            <a:pPr algn="ctr">
              <a:buNone/>
            </a:pPr>
            <a:r>
              <a:rPr lang="tr-TR" sz="1800" dirty="0" smtClean="0"/>
              <a:t>T.C.</a:t>
            </a:r>
          </a:p>
          <a:p>
            <a:pPr algn="ctr">
              <a:buNone/>
            </a:pPr>
            <a:r>
              <a:rPr lang="tr-TR" sz="1800" dirty="0" smtClean="0"/>
              <a:t>SAĞLIK BAKANLIĞI</a:t>
            </a:r>
          </a:p>
          <a:p>
            <a:pPr algn="ctr">
              <a:buNone/>
            </a:pPr>
            <a:r>
              <a:rPr lang="tr-TR" sz="1800" dirty="0" smtClean="0"/>
              <a:t>Türkiye Kamu Hastaneleri Kurumu</a:t>
            </a:r>
          </a:p>
          <a:p>
            <a:pPr algn="ctr">
              <a:buNone/>
            </a:pPr>
            <a:r>
              <a:rPr lang="tr-TR" sz="1800" dirty="0" smtClean="0"/>
              <a:t>Kocaeli </a:t>
            </a:r>
            <a:r>
              <a:rPr lang="tr-TR" sz="1800" dirty="0" smtClean="0"/>
              <a:t>İli Kamu Hastaneleri Birliği Genel Sekreterliği</a:t>
            </a:r>
          </a:p>
          <a:p>
            <a:pPr>
              <a:buNone/>
            </a:pPr>
            <a:endParaRPr lang="tr-TR" sz="1800" dirty="0" smtClean="0">
              <a:solidFill>
                <a:srgbClr val="FF0000"/>
              </a:solidFill>
            </a:endParaRPr>
          </a:p>
          <a:p>
            <a:pPr>
              <a:buNone/>
            </a:pPr>
            <a:r>
              <a:rPr lang="tr-TR" sz="1800" dirty="0" smtClean="0"/>
              <a:t>Sayı   : </a:t>
            </a:r>
            <a:r>
              <a:rPr lang="tr-TR" sz="1800" dirty="0" smtClean="0"/>
              <a:t>……………                                                                                                   09/05/2013</a:t>
            </a:r>
          </a:p>
          <a:p>
            <a:pPr>
              <a:buNone/>
            </a:pPr>
            <a:endParaRPr lang="tr-TR" sz="500" dirty="0" smtClean="0">
              <a:solidFill>
                <a:srgbClr val="FF0000"/>
              </a:solidFill>
            </a:endParaRPr>
          </a:p>
          <a:p>
            <a:pPr>
              <a:buNone/>
            </a:pPr>
            <a:r>
              <a:rPr lang="tr-TR" sz="1800" dirty="0" smtClean="0"/>
              <a:t>Konu  :…………………………..</a:t>
            </a:r>
            <a:endParaRPr lang="tr-TR" sz="1800" dirty="0" smtClean="0"/>
          </a:p>
          <a:p>
            <a:pPr>
              <a:buNone/>
            </a:pPr>
            <a:r>
              <a:rPr lang="tr-TR" sz="1800" dirty="0" smtClean="0">
                <a:solidFill>
                  <a:srgbClr val="FF0000"/>
                </a:solidFill>
              </a:rPr>
              <a:t>                                                              </a:t>
            </a:r>
          </a:p>
          <a:p>
            <a:pPr algn="ctr">
              <a:buNone/>
            </a:pPr>
            <a:r>
              <a:rPr lang="tr-TR" sz="1800" dirty="0" smtClean="0"/>
              <a:t>KÖRFEZ DEVLET HASTANESİNE</a:t>
            </a:r>
          </a:p>
          <a:p>
            <a:pPr>
              <a:buNone/>
            </a:pPr>
            <a:r>
              <a:rPr lang="tr-TR" sz="1800" dirty="0" smtClean="0">
                <a:solidFill>
                  <a:srgbClr val="FF0000"/>
                </a:solidFill>
              </a:rPr>
              <a:t>                                    2  Satır Aralığı</a:t>
            </a:r>
          </a:p>
          <a:p>
            <a:pPr>
              <a:buNone/>
            </a:pPr>
            <a:r>
              <a:rPr lang="tr-TR" sz="1800" dirty="0" smtClean="0"/>
              <a:t>İlgi      : a</a:t>
            </a:r>
            <a:r>
              <a:rPr lang="tr-TR" sz="1800" dirty="0" smtClean="0"/>
              <a:t>)……………………………………………</a:t>
            </a:r>
          </a:p>
          <a:p>
            <a:pPr>
              <a:buNone/>
            </a:pPr>
            <a:r>
              <a:rPr lang="tr-TR" sz="1800" dirty="0" smtClean="0">
                <a:solidFill>
                  <a:srgbClr val="0070C0"/>
                </a:solidFill>
              </a:rPr>
              <a:t>                                 2  Satır Aralığı                               </a:t>
            </a:r>
            <a:r>
              <a:rPr lang="tr-TR" sz="1800" dirty="0" smtClean="0">
                <a:solidFill>
                  <a:srgbClr val="00B0F0"/>
                </a:solidFill>
              </a:rPr>
              <a:t>3 Satır aralığı</a:t>
            </a:r>
            <a:endParaRPr lang="tr-TR" sz="1800" dirty="0" smtClean="0">
              <a:solidFill>
                <a:srgbClr val="FF0000"/>
              </a:solidFill>
            </a:endParaRPr>
          </a:p>
          <a:p>
            <a:pPr>
              <a:buNone/>
            </a:pPr>
            <a:r>
              <a:rPr lang="tr-TR" sz="1800" dirty="0" smtClean="0"/>
              <a:t>             ………………………………………………………………………………………………………………………</a:t>
            </a:r>
          </a:p>
          <a:p>
            <a:pPr>
              <a:buNone/>
            </a:pPr>
            <a:r>
              <a:rPr lang="tr-TR" sz="1800" dirty="0" smtClean="0"/>
              <a:t>.............................................................................................................................................</a:t>
            </a:r>
            <a:endParaRPr lang="tr-TR" sz="18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29</a:t>
            </a:fld>
            <a:endParaRPr lang="tr-TR" dirty="0"/>
          </a:p>
        </p:txBody>
      </p:sp>
      <p:sp>
        <p:nvSpPr>
          <p:cNvPr id="10" name="9 Yukarı Aşağı Ok"/>
          <p:cNvSpPr/>
          <p:nvPr/>
        </p:nvSpPr>
        <p:spPr>
          <a:xfrm>
            <a:off x="3857620" y="5357826"/>
            <a:ext cx="45719" cy="500066"/>
          </a:xfrm>
          <a:prstGeom prst="upDownArrow">
            <a:avLst/>
          </a:prstGeom>
          <a:solidFill>
            <a:schemeClr val="tx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70C0"/>
              </a:solidFill>
            </a:endParaRPr>
          </a:p>
        </p:txBody>
      </p:sp>
      <p:sp>
        <p:nvSpPr>
          <p:cNvPr id="11" name="10 Yukarı Aşağı Ok"/>
          <p:cNvSpPr/>
          <p:nvPr/>
        </p:nvSpPr>
        <p:spPr>
          <a:xfrm>
            <a:off x="5000628" y="4786322"/>
            <a:ext cx="45719" cy="1143008"/>
          </a:xfrm>
          <a:prstGeom prst="up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Sol Sağ Ok"/>
          <p:cNvSpPr/>
          <p:nvPr/>
        </p:nvSpPr>
        <p:spPr>
          <a:xfrm>
            <a:off x="142844" y="5857892"/>
            <a:ext cx="857256" cy="28575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Metin kutusu"/>
          <p:cNvSpPr txBox="1"/>
          <p:nvPr/>
        </p:nvSpPr>
        <p:spPr>
          <a:xfrm>
            <a:off x="214282" y="5857892"/>
            <a:ext cx="857256" cy="276999"/>
          </a:xfrm>
          <a:prstGeom prst="rect">
            <a:avLst/>
          </a:prstGeom>
          <a:noFill/>
        </p:spPr>
        <p:txBody>
          <a:bodyPr wrap="square" rtlCol="0">
            <a:spAutoFit/>
          </a:bodyPr>
          <a:lstStyle/>
          <a:p>
            <a:r>
              <a:rPr lang="tr-TR" sz="1200" dirty="0" smtClean="0">
                <a:solidFill>
                  <a:srgbClr val="FF0000"/>
                </a:solidFill>
              </a:rPr>
              <a:t>1,25 cm</a:t>
            </a:r>
            <a:endParaRPr lang="tr-TR" sz="1200" dirty="0">
              <a:solidFill>
                <a:srgbClr val="FF0000"/>
              </a:solidFill>
            </a:endParaRPr>
          </a:p>
        </p:txBody>
      </p:sp>
      <p:pic>
        <p:nvPicPr>
          <p:cNvPr id="1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835696" cy="102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857232"/>
            <a:ext cx="8229600" cy="811468"/>
          </a:xfrm>
        </p:spPr>
        <p:txBody>
          <a:bodyPr>
            <a:normAutofit/>
          </a:bodyPr>
          <a:lstStyle/>
          <a:p>
            <a:pPr algn="ctr"/>
            <a:r>
              <a:rPr lang="tr-TR" sz="4000" dirty="0" smtClean="0">
                <a:solidFill>
                  <a:srgbClr val="FF0000"/>
                </a:solidFill>
              </a:rPr>
              <a:t>MEVZUAT</a:t>
            </a:r>
            <a:endParaRPr lang="tr-TR" sz="4000" dirty="0">
              <a:solidFill>
                <a:srgbClr val="FF0000"/>
              </a:solidFill>
            </a:endParaRPr>
          </a:p>
        </p:txBody>
      </p:sp>
      <p:sp>
        <p:nvSpPr>
          <p:cNvPr id="3" name="2 İçerik Yer Tutucusu"/>
          <p:cNvSpPr>
            <a:spLocks noGrp="1"/>
          </p:cNvSpPr>
          <p:nvPr>
            <p:ph idx="1"/>
          </p:nvPr>
        </p:nvSpPr>
        <p:spPr>
          <a:xfrm>
            <a:off x="179512" y="1124744"/>
            <a:ext cx="8784976" cy="5447528"/>
          </a:xfrm>
        </p:spPr>
        <p:txBody>
          <a:bodyPr>
            <a:normAutofit fontScale="92500" lnSpcReduction="10000"/>
          </a:bodyPr>
          <a:lstStyle/>
          <a:p>
            <a:pPr algn="just"/>
            <a:endParaRPr lang="tr-TR" dirty="0" smtClean="0"/>
          </a:p>
          <a:p>
            <a:pPr algn="just"/>
            <a:endParaRPr lang="tr-TR" dirty="0" smtClean="0"/>
          </a:p>
          <a:p>
            <a:pPr algn="just"/>
            <a:r>
              <a:rPr lang="tr-TR" b="1" dirty="0" smtClean="0"/>
              <a:t>2014/7074 karar</a:t>
            </a:r>
            <a:r>
              <a:rPr lang="tr-TR" dirty="0" smtClean="0"/>
              <a:t> sayılı </a:t>
            </a:r>
            <a:r>
              <a:rPr lang="tr-TR" dirty="0" smtClean="0">
                <a:solidFill>
                  <a:srgbClr val="002060"/>
                </a:solidFill>
              </a:rPr>
              <a:t>Resmi Yazışmalarda Uygulanacak Esas ve Usuller Hakkında Yönetmelik</a:t>
            </a:r>
          </a:p>
          <a:p>
            <a:pPr>
              <a:buNone/>
            </a:pPr>
            <a:r>
              <a:rPr lang="tr-TR" dirty="0" smtClean="0">
                <a:solidFill>
                  <a:srgbClr val="002060"/>
                </a:solidFill>
              </a:rPr>
              <a:t>    </a:t>
            </a:r>
            <a:r>
              <a:rPr lang="tr-TR" dirty="0" smtClean="0">
                <a:solidFill>
                  <a:schemeClr val="tx1">
                    <a:lumMod val="65000"/>
                    <a:lumOff val="35000"/>
                  </a:schemeClr>
                </a:solidFill>
              </a:rPr>
              <a:t>Yayımlandığı </a:t>
            </a:r>
          </a:p>
          <a:p>
            <a:pPr>
              <a:buNone/>
            </a:pPr>
            <a:r>
              <a:rPr lang="tr-TR" dirty="0" smtClean="0">
                <a:solidFill>
                  <a:srgbClr val="00B0F0"/>
                </a:solidFill>
              </a:rPr>
              <a:t>    </a:t>
            </a:r>
            <a:r>
              <a:rPr lang="tr-TR" dirty="0" smtClean="0"/>
              <a:t>Resmi Gazete: </a:t>
            </a:r>
            <a:r>
              <a:rPr lang="tr-TR" dirty="0"/>
              <a:t>2 Şubat 2015</a:t>
            </a:r>
            <a:r>
              <a:rPr lang="tr-TR" dirty="0" smtClean="0"/>
              <a:t>  Sayı:</a:t>
            </a:r>
            <a:r>
              <a:rPr lang="tr-TR" dirty="0"/>
              <a:t>29255</a:t>
            </a:r>
            <a:endParaRPr lang="tr-TR" dirty="0" smtClean="0"/>
          </a:p>
          <a:p>
            <a:pPr>
              <a:buNone/>
            </a:pPr>
            <a:r>
              <a:rPr lang="tr-TR" dirty="0" smtClean="0">
                <a:solidFill>
                  <a:srgbClr val="FF0000"/>
                </a:solidFill>
              </a:rPr>
              <a:t>    Amaç: </a:t>
            </a:r>
            <a:r>
              <a:rPr lang="tr-TR" dirty="0" smtClean="0"/>
              <a:t>Resmi yazışma kurallarını belirlemek, bilgi ve belge alışverişinin sağlıklı, hızlı ve güvenli bir biçimde yürütülmesini sağlamaktır.</a:t>
            </a:r>
          </a:p>
          <a:p>
            <a:pPr>
              <a:buNone/>
            </a:pPr>
            <a:endParaRPr lang="tr-TR" dirty="0" smtClean="0"/>
          </a:p>
          <a:p>
            <a:pPr>
              <a:buNone/>
            </a:pPr>
            <a:r>
              <a:rPr lang="tr-TR" dirty="0" smtClean="0"/>
              <a:t>   </a:t>
            </a:r>
            <a:r>
              <a:rPr lang="tr-TR" u="sng" dirty="0" smtClean="0">
                <a:solidFill>
                  <a:srgbClr val="FF0000"/>
                </a:solidFill>
              </a:rPr>
              <a:t>Kapsam:</a:t>
            </a:r>
            <a:r>
              <a:rPr lang="tr-TR" u="sng" dirty="0" smtClean="0">
                <a:solidFill>
                  <a:srgbClr val="002060"/>
                </a:solidFill>
              </a:rPr>
              <a:t>Tüm kamu kurum ve kuruluşlarını kapsar.</a:t>
            </a:r>
            <a:endParaRPr lang="tr-TR" u="sng" dirty="0">
              <a:solidFill>
                <a:srgbClr val="002060"/>
              </a:solidFill>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3</a:t>
            </a:fld>
            <a:endParaRPr lang="tr-TR" dirty="0"/>
          </a:p>
        </p:txBody>
      </p:sp>
      <p:pic>
        <p:nvPicPr>
          <p:cNvPr id="7" name="6 Resim" descr="C:\Users\Administrator\Desktop\T.C. Sağlık Bakanlığı Logo.png"/>
          <p:cNvPicPr/>
          <p:nvPr/>
        </p:nvPicPr>
        <p:blipFill>
          <a:blip r:embed="rId2" cstate="print"/>
          <a:srcRect/>
          <a:stretch>
            <a:fillRect/>
          </a:stretch>
        </p:blipFill>
        <p:spPr bwMode="auto">
          <a:xfrm>
            <a:off x="0" y="0"/>
            <a:ext cx="2357454" cy="1857388"/>
          </a:xfrm>
          <a:prstGeom prst="rect">
            <a:avLst/>
          </a:prstGeom>
          <a:noFill/>
          <a:ln w="9525">
            <a:noFill/>
            <a:miter lim="800000"/>
            <a:headEnd/>
            <a:tailEnd/>
          </a:ln>
        </p:spPr>
      </p:pic>
      <p:pic>
        <p:nvPicPr>
          <p:cNvPr id="6" name="Picture 2" descr="C:\Users\SH\Desktop\logom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2433340" cy="187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571868" y="1071546"/>
            <a:ext cx="1623994" cy="838200"/>
          </a:xfrm>
        </p:spPr>
        <p:txBody>
          <a:bodyPr/>
          <a:lstStyle/>
          <a:p>
            <a:r>
              <a:rPr lang="tr-TR" sz="3200" dirty="0" smtClean="0">
                <a:solidFill>
                  <a:srgbClr val="FF0000"/>
                </a:solidFill>
                <a:latin typeface="+mn-lt"/>
              </a:rPr>
              <a:t>METİN;</a:t>
            </a:r>
            <a:endParaRPr lang="tr-TR" dirty="0">
              <a:solidFill>
                <a:srgbClr val="FF0000"/>
              </a:solidFill>
              <a:latin typeface="+mn-lt"/>
            </a:endParaRPr>
          </a:p>
        </p:txBody>
      </p:sp>
      <p:sp>
        <p:nvSpPr>
          <p:cNvPr id="3" name="2 İçerik Yer Tutucusu"/>
          <p:cNvSpPr>
            <a:spLocks noGrp="1"/>
          </p:cNvSpPr>
          <p:nvPr>
            <p:ph idx="1"/>
          </p:nvPr>
        </p:nvSpPr>
        <p:spPr>
          <a:xfrm>
            <a:off x="285720" y="1935480"/>
            <a:ext cx="8643998" cy="4565354"/>
          </a:xfrm>
        </p:spPr>
        <p:txBody>
          <a:bodyPr>
            <a:normAutofit fontScale="85000" lnSpcReduction="10000"/>
          </a:bodyPr>
          <a:lstStyle/>
          <a:p>
            <a:pPr>
              <a:buNone/>
            </a:pPr>
            <a:r>
              <a:rPr lang="tr-TR" dirty="0" smtClean="0"/>
              <a:t>  Metin içinde önemli </a:t>
            </a:r>
            <a:r>
              <a:rPr lang="tr-TR" dirty="0" smtClean="0">
                <a:solidFill>
                  <a:srgbClr val="0070C0"/>
                </a:solidFill>
              </a:rPr>
              <a:t>sayılar</a:t>
            </a:r>
            <a:r>
              <a:rPr lang="tr-TR" dirty="0" smtClean="0"/>
              <a:t> rakam ile yazıldıktan sonra parantez içerisinde yazı ile de gösterilebilir.</a:t>
            </a:r>
          </a:p>
          <a:p>
            <a:pPr>
              <a:buNone/>
            </a:pPr>
            <a:r>
              <a:rPr lang="tr-TR" dirty="0" smtClean="0"/>
              <a:t>  Kesirleri ayırmak için virgül, büyük sayı gruplarını ayırmak için nokta kullanılır. (25</a:t>
            </a:r>
            <a:r>
              <a:rPr lang="tr-TR" dirty="0" smtClean="0">
                <a:solidFill>
                  <a:srgbClr val="FF00FF"/>
                </a:solidFill>
              </a:rPr>
              <a:t>,</a:t>
            </a:r>
            <a:r>
              <a:rPr lang="tr-TR" dirty="0" smtClean="0"/>
              <a:t>33-yirmi beş tam yüzde otuz üç) (22</a:t>
            </a:r>
            <a:r>
              <a:rPr lang="tr-TR" dirty="0" smtClean="0">
                <a:solidFill>
                  <a:srgbClr val="FF00FF"/>
                </a:solidFill>
              </a:rPr>
              <a:t>.</a:t>
            </a:r>
            <a:r>
              <a:rPr lang="tr-TR" dirty="0" smtClean="0"/>
              <a:t>465</a:t>
            </a:r>
            <a:r>
              <a:rPr lang="tr-TR" dirty="0" smtClean="0">
                <a:solidFill>
                  <a:srgbClr val="FF00FF"/>
                </a:solidFill>
              </a:rPr>
              <a:t>.</a:t>
            </a:r>
            <a:r>
              <a:rPr lang="tr-TR" dirty="0" smtClean="0"/>
              <a:t>660)</a:t>
            </a:r>
          </a:p>
          <a:p>
            <a:pPr>
              <a:buNone/>
            </a:pPr>
            <a:endParaRPr lang="tr-TR" dirty="0" smtClean="0"/>
          </a:p>
          <a:p>
            <a:pPr>
              <a:buNone/>
            </a:pPr>
            <a:r>
              <a:rPr lang="tr-TR" dirty="0" smtClean="0"/>
              <a:t>   Yazı Türk Dil Kurumu </a:t>
            </a:r>
            <a:r>
              <a:rPr lang="tr-TR" dirty="0" smtClean="0">
                <a:solidFill>
                  <a:srgbClr val="0070C0"/>
                </a:solidFill>
              </a:rPr>
              <a:t>İmla Kılavuzuna </a:t>
            </a:r>
            <a:r>
              <a:rPr lang="tr-TR" dirty="0" smtClean="0"/>
              <a:t>uygun, zorunluluk dışında yabancı kelimeler kullanmadan yazılır.</a:t>
            </a:r>
          </a:p>
          <a:p>
            <a:pPr>
              <a:buNone/>
            </a:pPr>
            <a:r>
              <a:rPr lang="tr-TR" dirty="0" smtClean="0"/>
              <a:t>    İmla Kılavuzunda bulunmayan </a:t>
            </a:r>
            <a:r>
              <a:rPr lang="tr-TR" dirty="0" smtClean="0">
                <a:solidFill>
                  <a:srgbClr val="0070C0"/>
                </a:solidFill>
              </a:rPr>
              <a:t>kısaltmalar</a:t>
            </a:r>
            <a:r>
              <a:rPr lang="tr-TR" dirty="0" smtClean="0">
                <a:solidFill>
                  <a:srgbClr val="00B050"/>
                </a:solidFill>
              </a:rPr>
              <a:t> </a:t>
            </a:r>
            <a:r>
              <a:rPr lang="tr-TR" dirty="0" smtClean="0"/>
              <a:t>kullanılacaksa, kısaltmanın ilk kullanıldığı yerde parantez içinde açık biçimi gösterilir.</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30</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23728" cy="1639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786182" y="1000108"/>
            <a:ext cx="1623994" cy="838200"/>
          </a:xfrm>
        </p:spPr>
        <p:txBody>
          <a:bodyPr/>
          <a:lstStyle/>
          <a:p>
            <a:r>
              <a:rPr lang="tr-TR" sz="3200" dirty="0" smtClean="0">
                <a:solidFill>
                  <a:srgbClr val="FF0000"/>
                </a:solidFill>
                <a:latin typeface="+mn-lt"/>
              </a:rPr>
              <a:t>METİN;</a:t>
            </a:r>
            <a:endParaRPr lang="tr-TR" dirty="0">
              <a:solidFill>
                <a:srgbClr val="FF0000"/>
              </a:solidFill>
              <a:latin typeface="+mn-lt"/>
            </a:endParaRPr>
          </a:p>
        </p:txBody>
      </p:sp>
      <p:sp>
        <p:nvSpPr>
          <p:cNvPr id="3" name="2 İçerik Yer Tutucusu"/>
          <p:cNvSpPr>
            <a:spLocks noGrp="1"/>
          </p:cNvSpPr>
          <p:nvPr>
            <p:ph idx="1"/>
          </p:nvPr>
        </p:nvSpPr>
        <p:spPr>
          <a:xfrm>
            <a:off x="285720" y="1935480"/>
            <a:ext cx="8401080" cy="4708230"/>
          </a:xfrm>
        </p:spPr>
        <p:txBody>
          <a:bodyPr>
            <a:normAutofit fontScale="77500" lnSpcReduction="20000"/>
          </a:bodyPr>
          <a:lstStyle/>
          <a:p>
            <a:pPr>
              <a:buNone/>
            </a:pPr>
            <a:r>
              <a:rPr lang="tr-TR" dirty="0" smtClean="0"/>
              <a:t>  </a:t>
            </a:r>
            <a:r>
              <a:rPr lang="tr-TR" dirty="0" smtClean="0">
                <a:solidFill>
                  <a:srgbClr val="0070C0"/>
                </a:solidFill>
              </a:rPr>
              <a:t>Paragraf başlarına </a:t>
            </a:r>
            <a:r>
              <a:rPr lang="tr-TR" dirty="0" smtClean="0"/>
              <a:t>yazı alanının 1.25 cm. içerisinden başlanır.</a:t>
            </a:r>
          </a:p>
          <a:p>
            <a:pPr>
              <a:buNone/>
            </a:pPr>
            <a:endParaRPr lang="tr-TR" dirty="0" smtClean="0"/>
          </a:p>
          <a:p>
            <a:pPr>
              <a:buNone/>
            </a:pPr>
            <a:r>
              <a:rPr lang="tr-TR" dirty="0" smtClean="0"/>
              <a:t>   Paragraf başı yapılmadığı durumlarda paragraf arasında bir satır boşluk bırakılır.</a:t>
            </a:r>
          </a:p>
          <a:p>
            <a:pPr>
              <a:buNone/>
            </a:pPr>
            <a:endParaRPr lang="tr-TR" dirty="0" smtClean="0"/>
          </a:p>
          <a:p>
            <a:pPr>
              <a:buNone/>
            </a:pPr>
            <a:r>
              <a:rPr lang="tr-TR" dirty="0" smtClean="0"/>
              <a:t>  Metin içerisinde özel isimlerin aldığı  </a:t>
            </a:r>
            <a:r>
              <a:rPr lang="tr-TR" dirty="0" smtClean="0">
                <a:solidFill>
                  <a:srgbClr val="0070C0"/>
                </a:solidFill>
              </a:rPr>
              <a:t>ekler</a:t>
            </a:r>
            <a:r>
              <a:rPr lang="tr-TR" dirty="0" smtClean="0"/>
              <a:t>  ayrılacak, kurum ve kuruluş isimlerine getirilen ekler ayrılmayacak.</a:t>
            </a:r>
          </a:p>
          <a:p>
            <a:pPr>
              <a:buNone/>
            </a:pPr>
            <a:endParaRPr lang="tr-TR" dirty="0" smtClean="0"/>
          </a:p>
          <a:p>
            <a:pPr>
              <a:buNone/>
            </a:pPr>
            <a:r>
              <a:rPr lang="tr-TR" dirty="0" smtClean="0">
                <a:solidFill>
                  <a:srgbClr val="FF00FF"/>
                </a:solidFill>
              </a:rPr>
              <a:t>                      </a:t>
            </a:r>
            <a:r>
              <a:rPr lang="tr-TR" dirty="0" smtClean="0">
                <a:solidFill>
                  <a:srgbClr val="FF0000"/>
                </a:solidFill>
              </a:rPr>
              <a:t>ÖRNEK;  </a:t>
            </a:r>
            <a:r>
              <a:rPr lang="tr-TR" dirty="0" smtClean="0"/>
              <a:t>Kadir ASLAN’ a </a:t>
            </a:r>
          </a:p>
          <a:p>
            <a:pPr>
              <a:buNone/>
            </a:pPr>
            <a:r>
              <a:rPr lang="tr-TR" dirty="0" smtClean="0"/>
              <a:t>                                        Sağlık Bakanlığına</a:t>
            </a:r>
          </a:p>
          <a:p>
            <a:pPr>
              <a:buNone/>
            </a:pPr>
            <a:r>
              <a:rPr lang="tr-TR" dirty="0" smtClean="0"/>
              <a:t>                                         …… Devlet Hastanesine</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31</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23728" cy="1639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786182" y="1000108"/>
            <a:ext cx="1623994" cy="838200"/>
          </a:xfrm>
        </p:spPr>
        <p:txBody>
          <a:bodyPr/>
          <a:lstStyle/>
          <a:p>
            <a:r>
              <a:rPr lang="tr-TR" sz="3200" dirty="0" smtClean="0">
                <a:solidFill>
                  <a:srgbClr val="FF0000"/>
                </a:solidFill>
                <a:latin typeface="+mn-lt"/>
              </a:rPr>
              <a:t>METİN;</a:t>
            </a:r>
            <a:endParaRPr lang="tr-TR" dirty="0">
              <a:solidFill>
                <a:srgbClr val="FF0000"/>
              </a:solidFill>
              <a:latin typeface="+mn-lt"/>
            </a:endParaRPr>
          </a:p>
        </p:txBody>
      </p:sp>
      <p:sp>
        <p:nvSpPr>
          <p:cNvPr id="3" name="2 İçerik Yer Tutucusu"/>
          <p:cNvSpPr>
            <a:spLocks noGrp="1"/>
          </p:cNvSpPr>
          <p:nvPr>
            <p:ph idx="1"/>
          </p:nvPr>
        </p:nvSpPr>
        <p:spPr>
          <a:xfrm>
            <a:off x="285720" y="1935480"/>
            <a:ext cx="8401080" cy="4708230"/>
          </a:xfrm>
        </p:spPr>
        <p:txBody>
          <a:bodyPr>
            <a:normAutofit/>
          </a:bodyPr>
          <a:lstStyle/>
          <a:p>
            <a:pPr>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32</a:t>
            </a:fld>
            <a:endParaRPr lang="tr-TR" dirty="0"/>
          </a:p>
        </p:txBody>
      </p:sp>
      <p:sp>
        <p:nvSpPr>
          <p:cNvPr id="9" name="8 Dikdörtgen"/>
          <p:cNvSpPr/>
          <p:nvPr/>
        </p:nvSpPr>
        <p:spPr>
          <a:xfrm>
            <a:off x="428596" y="1997838"/>
            <a:ext cx="8715404" cy="4401205"/>
          </a:xfrm>
          <a:prstGeom prst="rect">
            <a:avLst/>
          </a:prstGeom>
        </p:spPr>
        <p:txBody>
          <a:bodyPr wrap="square">
            <a:spAutoFit/>
          </a:bodyPr>
          <a:lstStyle/>
          <a:p>
            <a:pPr>
              <a:buFont typeface="Wingdings" pitchFamily="2" charset="2"/>
              <a:buChar char="Ø"/>
            </a:pPr>
            <a:r>
              <a:rPr lang="tr-TR" sz="2800" b="1" dirty="0" smtClean="0">
                <a:solidFill>
                  <a:schemeClr val="tx2"/>
                </a:solidFill>
              </a:rPr>
              <a:t>   Alt makama yazılan yazılar                                    </a:t>
            </a:r>
          </a:p>
          <a:p>
            <a:r>
              <a:rPr lang="tr-TR" sz="2800" b="1" dirty="0" smtClean="0">
                <a:solidFill>
                  <a:schemeClr val="tx2"/>
                </a:solidFill>
              </a:rPr>
              <a:t>      “ </a:t>
            </a:r>
            <a:r>
              <a:rPr lang="tr-TR" sz="2800" b="1" dirty="0" smtClean="0">
                <a:solidFill>
                  <a:srgbClr val="0070C0"/>
                </a:solidFill>
              </a:rPr>
              <a:t>rica ederim </a:t>
            </a:r>
            <a:r>
              <a:rPr lang="tr-TR" sz="2800" b="1" dirty="0" smtClean="0">
                <a:solidFill>
                  <a:schemeClr val="tx2"/>
                </a:solidFill>
              </a:rPr>
              <a:t>”,</a:t>
            </a:r>
          </a:p>
          <a:p>
            <a:endParaRPr lang="tr-TR" sz="2800" b="1" dirty="0" smtClean="0">
              <a:solidFill>
                <a:schemeClr val="tx2"/>
              </a:solidFill>
            </a:endParaRPr>
          </a:p>
          <a:p>
            <a:pPr>
              <a:buFont typeface="Wingdings" pitchFamily="2" charset="2"/>
              <a:buChar char="Ø"/>
            </a:pPr>
            <a:r>
              <a:rPr lang="tr-TR" sz="2800" b="1" dirty="0" smtClean="0">
                <a:solidFill>
                  <a:schemeClr val="tx2"/>
                </a:solidFill>
              </a:rPr>
              <a:t>   Üst ve aynı düzey makamlara    </a:t>
            </a:r>
          </a:p>
          <a:p>
            <a:r>
              <a:rPr lang="tr-TR" sz="2800" b="1" dirty="0" smtClean="0">
                <a:solidFill>
                  <a:schemeClr val="tx2"/>
                </a:solidFill>
              </a:rPr>
              <a:t>      yazılan yazılar   “ </a:t>
            </a:r>
            <a:r>
              <a:rPr lang="tr-TR" sz="2800" b="1" dirty="0" smtClean="0">
                <a:solidFill>
                  <a:srgbClr val="0070C0"/>
                </a:solidFill>
              </a:rPr>
              <a:t>arz ederim </a:t>
            </a:r>
            <a:r>
              <a:rPr lang="tr-TR" sz="2800" b="1" dirty="0" smtClean="0">
                <a:solidFill>
                  <a:schemeClr val="tx2"/>
                </a:solidFill>
              </a:rPr>
              <a:t>” ,</a:t>
            </a:r>
          </a:p>
          <a:p>
            <a:endParaRPr lang="tr-TR" sz="2800" b="1" dirty="0" smtClean="0">
              <a:solidFill>
                <a:schemeClr val="tx2"/>
              </a:solidFill>
            </a:endParaRPr>
          </a:p>
          <a:p>
            <a:pPr>
              <a:buFont typeface="Wingdings" pitchFamily="2" charset="2"/>
              <a:buChar char="Ø"/>
            </a:pPr>
            <a:r>
              <a:rPr lang="tr-TR" sz="2800" b="1" dirty="0" smtClean="0">
                <a:solidFill>
                  <a:schemeClr val="tx2"/>
                </a:solidFill>
              </a:rPr>
              <a:t>   Üst ve ast makamlara dağıtımlı   </a:t>
            </a:r>
          </a:p>
          <a:p>
            <a:r>
              <a:rPr lang="tr-TR" sz="2800" b="1" dirty="0" smtClean="0">
                <a:solidFill>
                  <a:schemeClr val="tx2"/>
                </a:solidFill>
              </a:rPr>
              <a:t>       olarak  yazılan yazılar</a:t>
            </a:r>
          </a:p>
          <a:p>
            <a:r>
              <a:rPr lang="tr-TR" sz="2800" b="1" dirty="0" smtClean="0">
                <a:solidFill>
                  <a:schemeClr val="tx2"/>
                </a:solidFill>
              </a:rPr>
              <a:t>       “ </a:t>
            </a:r>
            <a:r>
              <a:rPr lang="tr-TR" sz="2800" b="1" dirty="0" smtClean="0">
                <a:solidFill>
                  <a:srgbClr val="0070C0"/>
                </a:solidFill>
              </a:rPr>
              <a:t>arz ve rica ederim</a:t>
            </a:r>
            <a:r>
              <a:rPr lang="tr-TR" sz="2800" b="1" dirty="0" smtClean="0">
                <a:solidFill>
                  <a:schemeClr val="tx2"/>
                </a:solidFill>
              </a:rPr>
              <a:t>”</a:t>
            </a:r>
          </a:p>
          <a:p>
            <a:r>
              <a:rPr lang="tr-TR" sz="2800" b="1" dirty="0" smtClean="0">
                <a:solidFill>
                  <a:schemeClr val="tx2"/>
                </a:solidFill>
              </a:rPr>
              <a:t>       şeklinde bitirilecektir. </a:t>
            </a:r>
            <a:endParaRPr lang="tr-TR" sz="2800"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95736" cy="169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643306" y="1000108"/>
            <a:ext cx="5014890" cy="704104"/>
          </a:xfrm>
        </p:spPr>
        <p:txBody>
          <a:bodyPr/>
          <a:lstStyle/>
          <a:p>
            <a:r>
              <a:rPr lang="tr-TR" sz="3200" dirty="0" smtClean="0">
                <a:solidFill>
                  <a:srgbClr val="FF0000"/>
                </a:solidFill>
                <a:latin typeface="+mn-lt"/>
              </a:rPr>
              <a:t>İMZA;</a:t>
            </a:r>
            <a:endParaRPr lang="tr-TR" dirty="0">
              <a:solidFill>
                <a:srgbClr val="FF0000"/>
              </a:solidFill>
              <a:latin typeface="+mn-lt"/>
            </a:endParaRPr>
          </a:p>
        </p:txBody>
      </p:sp>
      <p:sp>
        <p:nvSpPr>
          <p:cNvPr id="3" name="2 İçerik Yer Tutucusu"/>
          <p:cNvSpPr>
            <a:spLocks noGrp="1"/>
          </p:cNvSpPr>
          <p:nvPr>
            <p:ph idx="1"/>
          </p:nvPr>
        </p:nvSpPr>
        <p:spPr>
          <a:xfrm>
            <a:off x="214282" y="1857364"/>
            <a:ext cx="8643998" cy="4714908"/>
          </a:xfrm>
        </p:spPr>
        <p:txBody>
          <a:bodyPr>
            <a:normAutofit fontScale="77500" lnSpcReduction="20000"/>
          </a:bodyPr>
          <a:lstStyle/>
          <a:p>
            <a:pPr>
              <a:buNone/>
            </a:pPr>
            <a:r>
              <a:rPr lang="tr-TR" dirty="0" smtClean="0"/>
              <a:t>  Metnin bitiminden 2-4 satır aralık bırakılarak imzalayacak makam sahibinin,  adı soyadı, ünvanı yazı alanının sağına yazılır. </a:t>
            </a:r>
          </a:p>
          <a:p>
            <a:pPr>
              <a:buNone/>
            </a:pPr>
            <a:endParaRPr lang="tr-TR" dirty="0" smtClean="0"/>
          </a:p>
          <a:p>
            <a:pPr>
              <a:buNone/>
            </a:pPr>
            <a:r>
              <a:rPr lang="tr-TR" dirty="0" smtClean="0"/>
              <a:t>   Ad soyad üzerindeki boşluğa imza atılır.</a:t>
            </a:r>
          </a:p>
          <a:p>
            <a:pPr>
              <a:buNone/>
            </a:pPr>
            <a:r>
              <a:rPr lang="tr-TR" dirty="0" smtClean="0"/>
              <a:t>   Akademik ünvanlar ismin önüne küçük harflerle kısaltılarak yazılır.</a:t>
            </a:r>
          </a:p>
          <a:p>
            <a:pPr>
              <a:buNone/>
            </a:pPr>
            <a:endParaRPr lang="tr-TR" dirty="0" smtClean="0"/>
          </a:p>
          <a:p>
            <a:pPr>
              <a:buNone/>
            </a:pPr>
            <a:r>
              <a:rPr lang="tr-TR" dirty="0" smtClean="0"/>
              <a:t>   Makam </a:t>
            </a:r>
            <a:r>
              <a:rPr lang="tr-TR" dirty="0" smtClean="0">
                <a:solidFill>
                  <a:srgbClr val="0070C0"/>
                </a:solidFill>
              </a:rPr>
              <a:t>yetkisinin devredildiği </a:t>
            </a:r>
            <a:r>
              <a:rPr lang="tr-TR" dirty="0" smtClean="0"/>
              <a:t>durumda, ad soyad </a:t>
            </a:r>
            <a:r>
              <a:rPr lang="tr-TR" dirty="0" smtClean="0">
                <a:solidFill>
                  <a:srgbClr val="00B050"/>
                </a:solidFill>
              </a:rPr>
              <a:t>1’ inci </a:t>
            </a:r>
            <a:r>
              <a:rPr lang="tr-TR" dirty="0" smtClean="0"/>
              <a:t>satıra, yetki devredenin makamı </a:t>
            </a:r>
            <a:r>
              <a:rPr lang="tr-TR" dirty="0" smtClean="0">
                <a:solidFill>
                  <a:srgbClr val="00B050"/>
                </a:solidFill>
              </a:rPr>
              <a:t>2’ nci </a:t>
            </a:r>
            <a:r>
              <a:rPr lang="tr-TR" dirty="0" smtClean="0"/>
              <a:t>satıra (Bakan a., Vali a.,Genel Sekreter a.), imzalayan makamın ünvanı </a:t>
            </a:r>
            <a:r>
              <a:rPr lang="tr-TR" dirty="0" smtClean="0">
                <a:solidFill>
                  <a:srgbClr val="00B050"/>
                </a:solidFill>
              </a:rPr>
              <a:t>3’ üncü </a:t>
            </a:r>
            <a:r>
              <a:rPr lang="tr-TR" dirty="0" smtClean="0"/>
              <a:t>satıra yazılır (Müsteşar, İdari Hizmetler Başkanı).</a:t>
            </a:r>
          </a:p>
          <a:p>
            <a:pPr>
              <a:buNone/>
            </a:pPr>
            <a:r>
              <a:rPr lang="tr-TR" dirty="0" smtClean="0"/>
              <a:t>    </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33</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95736" cy="169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857620" y="428604"/>
            <a:ext cx="4729138" cy="704104"/>
          </a:xfrm>
        </p:spPr>
        <p:txBody>
          <a:bodyPr/>
          <a:lstStyle/>
          <a:p>
            <a:r>
              <a:rPr lang="tr-TR" sz="3200" dirty="0" smtClean="0">
                <a:solidFill>
                  <a:srgbClr val="FF0000"/>
                </a:solidFill>
                <a:latin typeface="+mn-lt"/>
              </a:rPr>
              <a:t>İMZA;</a:t>
            </a:r>
            <a:endParaRPr lang="tr-TR" dirty="0">
              <a:solidFill>
                <a:srgbClr val="FF0000"/>
              </a:solidFill>
              <a:latin typeface="+mn-lt"/>
            </a:endParaRPr>
          </a:p>
        </p:txBody>
      </p:sp>
      <p:sp>
        <p:nvSpPr>
          <p:cNvPr id="3" name="2 İçerik Yer Tutucusu"/>
          <p:cNvSpPr>
            <a:spLocks noGrp="1"/>
          </p:cNvSpPr>
          <p:nvPr>
            <p:ph idx="1"/>
          </p:nvPr>
        </p:nvSpPr>
        <p:spPr>
          <a:xfrm>
            <a:off x="214282" y="1357298"/>
            <a:ext cx="8715436" cy="5500702"/>
          </a:xfrm>
        </p:spPr>
        <p:txBody>
          <a:bodyPr>
            <a:normAutofit fontScale="77500" lnSpcReduction="20000"/>
          </a:bodyPr>
          <a:lstStyle/>
          <a:p>
            <a:pPr>
              <a:buFont typeface="Wingdings" pitchFamily="2" charset="2"/>
              <a:buChar char="v"/>
            </a:pPr>
            <a:r>
              <a:rPr lang="tr-TR" dirty="0" smtClean="0"/>
              <a:t>    Yazı vekaleten imzalanıyorsa, imzalayanın adı soyadı </a:t>
            </a:r>
          </a:p>
          <a:p>
            <a:pPr>
              <a:buNone/>
            </a:pPr>
            <a:r>
              <a:rPr lang="tr-TR" dirty="0" smtClean="0">
                <a:solidFill>
                  <a:srgbClr val="0070C0"/>
                </a:solidFill>
              </a:rPr>
              <a:t>    1’ inci </a:t>
            </a:r>
            <a:r>
              <a:rPr lang="tr-TR" dirty="0" smtClean="0"/>
              <a:t>satıra, vekalet bırakanın makamı </a:t>
            </a:r>
            <a:r>
              <a:rPr lang="tr-TR" dirty="0" smtClean="0">
                <a:solidFill>
                  <a:srgbClr val="0070C0"/>
                </a:solidFill>
              </a:rPr>
              <a:t>2’ inci </a:t>
            </a:r>
            <a:r>
              <a:rPr lang="tr-TR" dirty="0" smtClean="0"/>
              <a:t>satıra yazılır(Vali V., Genel Sekreter V.).</a:t>
            </a:r>
          </a:p>
          <a:p>
            <a:pPr>
              <a:buFont typeface="Wingdings" pitchFamily="2" charset="2"/>
              <a:buChar char="v"/>
            </a:pPr>
            <a:r>
              <a:rPr lang="tr-TR" dirty="0" smtClean="0"/>
              <a:t>İkiden fazla yetkili tarafından imzalanması durumunda üst makam sahibinin adı,soyadı,unvanı ve imzası solda olmak üzere yetkililer makam sırasına göre soldan sağa doğru sıralanır. </a:t>
            </a:r>
          </a:p>
          <a:p>
            <a:pPr>
              <a:buFont typeface="Wingdings" pitchFamily="2" charset="2"/>
              <a:buChar char="v"/>
            </a:pPr>
            <a:r>
              <a:rPr lang="tr-TR" dirty="0" smtClean="0"/>
              <a:t>   Yazıyı makam sahibi yerine başka bir yetkili imzalayacaksa ad ve soyadın altına ortalanarak, Başbakanlık'ta “Başbakan a.” Bakanlıklarda “Bakan a.” yazılacak ve bunun altına da gene ortalanarak makam ünvanı yazılacaktır.</a:t>
            </a:r>
          </a:p>
          <a:p>
            <a:pPr>
              <a:buFont typeface="Wingdings" pitchFamily="2" charset="2"/>
              <a:buChar char="v"/>
            </a:pPr>
            <a:r>
              <a:rPr lang="tr-TR" dirty="0" smtClean="0"/>
              <a:t>Yazının iki yetkili tarafından imzalanmasında sağ tarafa üst makam, sol tarafa ast makam imza atacak olup imza bölümünde ayrıca kuruluşun </a:t>
            </a:r>
            <a:r>
              <a:rPr lang="tr-TR" dirty="0" err="1" smtClean="0"/>
              <a:t>ünvanı</a:t>
            </a:r>
            <a:r>
              <a:rPr lang="tr-TR" dirty="0" smtClean="0"/>
              <a:t> belirtilmeyecektir.</a:t>
            </a:r>
          </a:p>
          <a:p>
            <a:pPr>
              <a:buNone/>
            </a:pPr>
            <a:r>
              <a:rPr lang="tr-TR" dirty="0" smtClean="0"/>
              <a:t> </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34</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91680"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632666"/>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İMZA</a:t>
            </a:r>
            <a:endParaRPr lang="tr-TR" dirty="0">
              <a:solidFill>
                <a:srgbClr val="0070C0"/>
              </a:solidFill>
            </a:endParaRPr>
          </a:p>
        </p:txBody>
      </p:sp>
      <p:sp>
        <p:nvSpPr>
          <p:cNvPr id="8" name="7 İçerik Yer Tutucusu"/>
          <p:cNvSpPr>
            <a:spLocks noGrp="1"/>
          </p:cNvSpPr>
          <p:nvPr>
            <p:ph idx="1"/>
          </p:nvPr>
        </p:nvSpPr>
        <p:spPr>
          <a:xfrm>
            <a:off x="214282" y="1785926"/>
            <a:ext cx="8715436" cy="4838248"/>
          </a:xfrm>
          <a:prstGeom prst="rect">
            <a:avLst/>
          </a:prstGeom>
          <a:ln>
            <a:solidFill>
              <a:schemeClr val="tx1"/>
            </a:solidFill>
            <a:prstDash val="solid"/>
          </a:ln>
        </p:spPr>
        <p:txBody>
          <a:bodyPr wrap="square">
            <a:spAutoFit/>
          </a:bodyPr>
          <a:lstStyle/>
          <a:p>
            <a:pPr algn="ctr">
              <a:buNone/>
            </a:pPr>
            <a:endParaRPr lang="tr-TR" sz="1800" dirty="0" smtClean="0"/>
          </a:p>
          <a:p>
            <a:pPr algn="ctr">
              <a:buNone/>
            </a:pPr>
            <a:endParaRPr lang="tr-TR" sz="1800" dirty="0" smtClean="0"/>
          </a:p>
          <a:p>
            <a:pPr algn="ctr">
              <a:buNone/>
            </a:pPr>
            <a:r>
              <a:rPr lang="tr-TR" sz="1800" dirty="0" smtClean="0"/>
              <a:t>      …………………………………………………………………………………………………………………………</a:t>
            </a:r>
          </a:p>
          <a:p>
            <a:pPr>
              <a:buNone/>
            </a:pPr>
            <a:r>
              <a:rPr lang="tr-TR" sz="1800" dirty="0" smtClean="0"/>
              <a:t>    ..........................................................................................................................................</a:t>
            </a:r>
          </a:p>
          <a:p>
            <a:pPr>
              <a:buNone/>
            </a:pPr>
            <a:r>
              <a:rPr lang="tr-TR" sz="1800" dirty="0" smtClean="0"/>
              <a:t>    ……………………………………………….</a:t>
            </a:r>
          </a:p>
          <a:p>
            <a:pPr>
              <a:buNone/>
            </a:pPr>
            <a:r>
              <a:rPr lang="tr-TR" sz="1800" dirty="0" smtClean="0"/>
              <a:t>          ………………………………………………………………………………………………………………………...</a:t>
            </a:r>
          </a:p>
          <a:p>
            <a:pPr>
              <a:buNone/>
            </a:pPr>
            <a:r>
              <a:rPr lang="tr-TR" sz="1800" dirty="0" smtClean="0"/>
              <a:t>    ………………………………………………………………………………………………………………………………</a:t>
            </a:r>
          </a:p>
          <a:p>
            <a:pPr algn="r">
              <a:buNone/>
            </a:pPr>
            <a:endParaRPr lang="tr-TR" sz="800" dirty="0" smtClean="0"/>
          </a:p>
          <a:p>
            <a:pPr>
              <a:buNone/>
            </a:pPr>
            <a:r>
              <a:rPr lang="tr-TR" sz="1800" dirty="0" smtClean="0"/>
              <a:t>           ……………………………………….</a:t>
            </a:r>
          </a:p>
          <a:p>
            <a:pPr algn="ctr">
              <a:buNone/>
            </a:pPr>
            <a:r>
              <a:rPr lang="tr-TR" sz="1800" dirty="0" smtClean="0">
                <a:solidFill>
                  <a:srgbClr val="FF0000"/>
                </a:solidFill>
              </a:rPr>
              <a:t>2-4 satır  aralık</a:t>
            </a:r>
          </a:p>
          <a:p>
            <a:pPr algn="ctr">
              <a:buNone/>
            </a:pPr>
            <a:r>
              <a:rPr lang="tr-TR" sz="1800" dirty="0" smtClean="0"/>
              <a:t>                                            </a:t>
            </a:r>
          </a:p>
          <a:p>
            <a:pPr>
              <a:buNone/>
            </a:pPr>
            <a:r>
              <a:rPr lang="tr-TR" sz="1800" dirty="0" smtClean="0"/>
              <a:t>                                                     İmza                                                                  İmza</a:t>
            </a:r>
          </a:p>
          <a:p>
            <a:pPr>
              <a:buNone/>
            </a:pPr>
            <a:r>
              <a:rPr lang="tr-TR" sz="1800" dirty="0" smtClean="0"/>
              <a:t>                                                 Adı Soyadı                                                       Adı Soyadı</a:t>
            </a:r>
          </a:p>
          <a:p>
            <a:pPr>
              <a:buNone/>
            </a:pPr>
            <a:r>
              <a:rPr lang="tr-TR" sz="1800" dirty="0" smtClean="0"/>
              <a:t>                                                  Başhekim                                                  Hastane Yöneticisi</a:t>
            </a:r>
          </a:p>
          <a:p>
            <a:pPr>
              <a:buNone/>
            </a:pPr>
            <a:endParaRPr lang="tr-TR" sz="18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35</a:t>
            </a:fld>
            <a:endParaRPr lang="tr-TR" dirty="0"/>
          </a:p>
        </p:txBody>
      </p:sp>
      <p:sp>
        <p:nvSpPr>
          <p:cNvPr id="15" name="14 Yukarı Aşağı Ok"/>
          <p:cNvSpPr/>
          <p:nvPr/>
        </p:nvSpPr>
        <p:spPr>
          <a:xfrm>
            <a:off x="3500430" y="4500570"/>
            <a:ext cx="71438" cy="714380"/>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pic>
        <p:nvPicPr>
          <p:cNvPr id="9"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763688" cy="102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632666"/>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İMZA</a:t>
            </a:r>
            <a:endParaRPr lang="tr-TR" dirty="0">
              <a:solidFill>
                <a:srgbClr val="0070C0"/>
              </a:solidFill>
            </a:endParaRPr>
          </a:p>
        </p:txBody>
      </p:sp>
      <p:sp>
        <p:nvSpPr>
          <p:cNvPr id="8" name="7 İçerik Yer Tutucusu"/>
          <p:cNvSpPr>
            <a:spLocks noGrp="1"/>
          </p:cNvSpPr>
          <p:nvPr>
            <p:ph idx="1"/>
          </p:nvPr>
        </p:nvSpPr>
        <p:spPr>
          <a:xfrm>
            <a:off x="214282" y="1687354"/>
            <a:ext cx="8715436" cy="4912114"/>
          </a:xfrm>
          <a:prstGeom prst="rect">
            <a:avLst/>
          </a:prstGeom>
          <a:ln>
            <a:solidFill>
              <a:schemeClr val="tx1"/>
            </a:solidFill>
            <a:prstDash val="solid"/>
          </a:ln>
        </p:spPr>
        <p:txBody>
          <a:bodyPr wrap="square">
            <a:spAutoFit/>
          </a:bodyPr>
          <a:lstStyle/>
          <a:p>
            <a:pPr algn="ctr">
              <a:buNone/>
            </a:pPr>
            <a:endParaRPr lang="tr-TR" sz="1800" dirty="0" smtClean="0"/>
          </a:p>
          <a:p>
            <a:pPr algn="ctr">
              <a:buNone/>
            </a:pPr>
            <a:r>
              <a:rPr lang="tr-TR" sz="1800" dirty="0" smtClean="0"/>
              <a:t>      …………………………………………………………………………………………………………………………</a:t>
            </a:r>
          </a:p>
          <a:p>
            <a:pPr>
              <a:buNone/>
            </a:pPr>
            <a:r>
              <a:rPr lang="tr-TR" sz="1800" dirty="0" smtClean="0"/>
              <a:t>    ..........................................................................................................................................</a:t>
            </a:r>
          </a:p>
          <a:p>
            <a:pPr>
              <a:buNone/>
            </a:pPr>
            <a:r>
              <a:rPr lang="tr-TR" sz="1800" dirty="0" smtClean="0"/>
              <a:t>    ……………………………………………….</a:t>
            </a:r>
          </a:p>
          <a:p>
            <a:pPr>
              <a:buNone/>
            </a:pPr>
            <a:r>
              <a:rPr lang="tr-TR" sz="1800" dirty="0" smtClean="0"/>
              <a:t>          ………………………………………………………………………………………………………………………...</a:t>
            </a:r>
          </a:p>
          <a:p>
            <a:pPr>
              <a:buNone/>
            </a:pPr>
            <a:r>
              <a:rPr lang="tr-TR" sz="1800" dirty="0" smtClean="0"/>
              <a:t>    ………………………………………………………………………………………………………………………………</a:t>
            </a:r>
          </a:p>
          <a:p>
            <a:pPr algn="r">
              <a:buNone/>
            </a:pPr>
            <a:endParaRPr lang="tr-TR" sz="800" dirty="0" smtClean="0"/>
          </a:p>
          <a:p>
            <a:pPr>
              <a:buNone/>
            </a:pPr>
            <a:r>
              <a:rPr lang="tr-TR" sz="1800" dirty="0" smtClean="0"/>
              <a:t>           ……………………………………….</a:t>
            </a:r>
          </a:p>
          <a:p>
            <a:pPr algn="ctr">
              <a:buNone/>
            </a:pPr>
            <a:r>
              <a:rPr lang="tr-TR" sz="1800" dirty="0" smtClean="0">
                <a:solidFill>
                  <a:srgbClr val="FF0000"/>
                </a:solidFill>
              </a:rPr>
              <a:t>2-4 satır  aralık</a:t>
            </a:r>
          </a:p>
          <a:p>
            <a:pPr algn="ctr">
              <a:buNone/>
            </a:pPr>
            <a:r>
              <a:rPr lang="tr-TR" sz="1800" dirty="0" smtClean="0"/>
              <a:t>                                            </a:t>
            </a:r>
          </a:p>
          <a:p>
            <a:pPr algn="ctr">
              <a:buNone/>
            </a:pPr>
            <a:r>
              <a:rPr lang="tr-TR" sz="1800" dirty="0" smtClean="0"/>
              <a:t>                                                                                                           İmza</a:t>
            </a:r>
          </a:p>
          <a:p>
            <a:pPr>
              <a:buNone/>
            </a:pPr>
            <a:r>
              <a:rPr lang="tr-TR" sz="1800" dirty="0" smtClean="0"/>
              <a:t>                                                                                                             Dr. Hasan  AYDINLIK</a:t>
            </a:r>
          </a:p>
          <a:p>
            <a:pPr>
              <a:buNone/>
            </a:pPr>
            <a:r>
              <a:rPr lang="tr-TR" sz="1800" dirty="0" smtClean="0"/>
              <a:t>                                                                                                                   Genel Sekreter</a:t>
            </a:r>
          </a:p>
          <a:p>
            <a:pPr>
              <a:buNone/>
            </a:pPr>
            <a:endParaRPr lang="tr-TR" sz="1400" dirty="0" smtClean="0"/>
          </a:p>
          <a:p>
            <a:pPr algn="r">
              <a:buNone/>
            </a:pPr>
            <a:r>
              <a:rPr lang="tr-TR" sz="1800" i="1" dirty="0" smtClean="0"/>
              <a:t>http://www.</a:t>
            </a:r>
            <a:r>
              <a:rPr lang="tr-TR" sz="1800" i="1" dirty="0" err="1" smtClean="0"/>
              <a:t>tkhk</a:t>
            </a:r>
            <a:r>
              <a:rPr lang="tr-TR" sz="1800" i="1" dirty="0" smtClean="0"/>
              <a:t>.gov.tr/Eklenti/1224,</a:t>
            </a:r>
            <a:r>
              <a:rPr lang="tr-TR" sz="1800" i="1" dirty="0" err="1" smtClean="0"/>
              <a:t>tkhk</a:t>
            </a:r>
            <a:r>
              <a:rPr lang="tr-TR" sz="1800" i="1" dirty="0" smtClean="0"/>
              <a:t>-imza-yetkileri-</a:t>
            </a:r>
            <a:r>
              <a:rPr lang="tr-TR" sz="1800" i="1" dirty="0" err="1" smtClean="0"/>
              <a:t>yonergesi</a:t>
            </a:r>
            <a:r>
              <a:rPr lang="tr-TR" sz="1800" i="1" dirty="0" smtClean="0"/>
              <a:t>.</a:t>
            </a:r>
            <a:r>
              <a:rPr lang="tr-TR" sz="1800" i="1" dirty="0" err="1" smtClean="0"/>
              <a:t>pdf</a:t>
            </a:r>
            <a:r>
              <a:rPr lang="tr-TR" sz="1800" i="1" dirty="0" smtClean="0"/>
              <a:t>?</a:t>
            </a:r>
          </a:p>
          <a:p>
            <a:pPr>
              <a:buNone/>
            </a:pPr>
            <a:endParaRPr lang="tr-TR" sz="8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36</a:t>
            </a:fld>
            <a:endParaRPr lang="tr-TR" dirty="0"/>
          </a:p>
        </p:txBody>
      </p:sp>
      <p:sp>
        <p:nvSpPr>
          <p:cNvPr id="15" name="14 Yukarı Aşağı Ok"/>
          <p:cNvSpPr/>
          <p:nvPr/>
        </p:nvSpPr>
        <p:spPr>
          <a:xfrm>
            <a:off x="3500430" y="4214818"/>
            <a:ext cx="45719" cy="785818"/>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pic>
        <p:nvPicPr>
          <p:cNvPr id="9"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1763689"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632666"/>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İMZA</a:t>
            </a:r>
            <a:endParaRPr lang="tr-TR" dirty="0">
              <a:solidFill>
                <a:srgbClr val="0070C0"/>
              </a:solidFill>
            </a:endParaRPr>
          </a:p>
        </p:txBody>
      </p:sp>
      <p:sp>
        <p:nvSpPr>
          <p:cNvPr id="8" name="7 İçerik Yer Tutucusu"/>
          <p:cNvSpPr>
            <a:spLocks noGrp="1"/>
          </p:cNvSpPr>
          <p:nvPr>
            <p:ph idx="1"/>
          </p:nvPr>
        </p:nvSpPr>
        <p:spPr>
          <a:xfrm>
            <a:off x="214282" y="1571612"/>
            <a:ext cx="4214842" cy="4450449"/>
          </a:xfrm>
          <a:prstGeom prst="rect">
            <a:avLst/>
          </a:prstGeom>
          <a:ln>
            <a:solidFill>
              <a:schemeClr val="tx1"/>
            </a:solidFill>
            <a:prstDash val="solid"/>
          </a:ln>
        </p:spPr>
        <p:txBody>
          <a:bodyPr wrap="square">
            <a:spAutoFit/>
          </a:bodyPr>
          <a:lstStyle/>
          <a:p>
            <a:pPr>
              <a:buNone/>
            </a:pPr>
            <a:r>
              <a:rPr lang="tr-TR" sz="1800" dirty="0" smtClean="0"/>
              <a:t>  ………………………………………………………………………………………………..</a:t>
            </a:r>
          </a:p>
          <a:p>
            <a:pPr>
              <a:buNone/>
            </a:pPr>
            <a:endParaRPr lang="tr-TR" sz="1800" dirty="0" smtClean="0"/>
          </a:p>
          <a:p>
            <a:pPr algn="ctr">
              <a:buNone/>
            </a:pPr>
            <a:r>
              <a:rPr lang="tr-TR" sz="1800" dirty="0" smtClean="0">
                <a:solidFill>
                  <a:srgbClr val="FF0000"/>
                </a:solidFill>
              </a:rPr>
              <a:t>                                          2-4 satır  aralık</a:t>
            </a:r>
          </a:p>
          <a:p>
            <a:pPr algn="ctr">
              <a:buNone/>
            </a:pPr>
            <a:r>
              <a:rPr lang="tr-TR" sz="1800" dirty="0" smtClean="0"/>
              <a:t>                                            </a:t>
            </a:r>
          </a:p>
          <a:p>
            <a:pPr>
              <a:buNone/>
            </a:pPr>
            <a:r>
              <a:rPr lang="tr-TR" sz="1800" dirty="0" smtClean="0"/>
              <a:t>                                                                                                                                                                                               			                                             		           İmza                                                                                 	            </a:t>
            </a:r>
            <a:r>
              <a:rPr lang="tr-TR" sz="1800" dirty="0" err="1" smtClean="0"/>
              <a:t>Uzm</a:t>
            </a:r>
            <a:r>
              <a:rPr lang="tr-TR" sz="1800" dirty="0" smtClean="0"/>
              <a:t>.</a:t>
            </a:r>
            <a:r>
              <a:rPr lang="tr-TR" sz="1800" dirty="0" err="1" smtClean="0"/>
              <a:t>Dr.Sema</a:t>
            </a:r>
            <a:r>
              <a:rPr lang="tr-TR" sz="1800" dirty="0" smtClean="0"/>
              <a:t> KARACA</a:t>
            </a:r>
          </a:p>
          <a:p>
            <a:pPr algn="r">
              <a:buNone/>
            </a:pPr>
            <a:r>
              <a:rPr lang="tr-TR" sz="1800" dirty="0" smtClean="0"/>
              <a:t>Hastane Yöneticisi/Başhekim</a:t>
            </a:r>
          </a:p>
          <a:p>
            <a:pPr>
              <a:buNone/>
            </a:pPr>
            <a:r>
              <a:rPr lang="tr-TR" sz="1400" dirty="0" smtClean="0"/>
              <a:t>  </a:t>
            </a:r>
          </a:p>
          <a:p>
            <a:pPr>
              <a:buNone/>
            </a:pPr>
            <a:endParaRPr lang="tr-TR" sz="1400" dirty="0" smtClean="0"/>
          </a:p>
          <a:p>
            <a:pPr>
              <a:buNone/>
            </a:pPr>
            <a:endParaRPr lang="tr-TR" sz="1400" dirty="0" smtClean="0"/>
          </a:p>
          <a:p>
            <a:pPr>
              <a:buNone/>
            </a:pPr>
            <a:endParaRPr lang="tr-TR" sz="1400"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37</a:t>
            </a:fld>
            <a:endParaRPr lang="tr-TR" dirty="0"/>
          </a:p>
        </p:txBody>
      </p:sp>
      <p:sp>
        <p:nvSpPr>
          <p:cNvPr id="15" name="14 Yukarı Aşağı Ok"/>
          <p:cNvSpPr/>
          <p:nvPr/>
        </p:nvSpPr>
        <p:spPr>
          <a:xfrm>
            <a:off x="2357422" y="2571744"/>
            <a:ext cx="45719" cy="642942"/>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7" name="6 Metin kutusu"/>
          <p:cNvSpPr txBox="1"/>
          <p:nvPr/>
        </p:nvSpPr>
        <p:spPr>
          <a:xfrm>
            <a:off x="4929190" y="1643050"/>
            <a:ext cx="3929090" cy="4357718"/>
          </a:xfrm>
          <a:prstGeom prst="rect">
            <a:avLst/>
          </a:prstGeom>
          <a:noFill/>
          <a:ln>
            <a:solidFill>
              <a:schemeClr val="tx1"/>
            </a:solidFill>
          </a:ln>
        </p:spPr>
        <p:txBody>
          <a:bodyPr wrap="square" rtlCol="0">
            <a:spAutoFit/>
          </a:bodyPr>
          <a:lstStyle/>
          <a:p>
            <a:r>
              <a:rPr lang="tr-TR" dirty="0" smtClean="0"/>
              <a:t>                                                                                                         </a:t>
            </a:r>
          </a:p>
          <a:p>
            <a:r>
              <a:rPr lang="tr-TR" dirty="0" smtClean="0"/>
              <a:t>…………………………………………………………………………………</a:t>
            </a:r>
          </a:p>
          <a:p>
            <a:endParaRPr lang="tr-TR" dirty="0" smtClean="0"/>
          </a:p>
          <a:p>
            <a:r>
              <a:rPr lang="tr-TR" dirty="0" smtClean="0"/>
              <a:t>                                   </a:t>
            </a:r>
            <a:r>
              <a:rPr lang="tr-TR" dirty="0" smtClean="0">
                <a:solidFill>
                  <a:srgbClr val="FF0000"/>
                </a:solidFill>
              </a:rPr>
              <a:t> 2-4 satır  aralık</a:t>
            </a:r>
            <a:r>
              <a:rPr lang="tr-TR" dirty="0" smtClean="0"/>
              <a:t>                                                                                      </a:t>
            </a:r>
          </a:p>
          <a:p>
            <a:endParaRPr lang="tr-TR" dirty="0" smtClean="0"/>
          </a:p>
          <a:p>
            <a:endParaRPr lang="tr-TR" dirty="0" smtClean="0"/>
          </a:p>
          <a:p>
            <a:endParaRPr lang="tr-TR" dirty="0" smtClean="0"/>
          </a:p>
          <a:p>
            <a:r>
              <a:rPr lang="tr-TR" dirty="0" smtClean="0"/>
              <a:t>		   İmza</a:t>
            </a:r>
          </a:p>
          <a:p>
            <a:r>
              <a:rPr lang="tr-TR" dirty="0" smtClean="0"/>
              <a:t>                      </a:t>
            </a:r>
            <a:r>
              <a:rPr lang="tr-TR" dirty="0" err="1" smtClean="0"/>
              <a:t>Uzm</a:t>
            </a:r>
            <a:r>
              <a:rPr lang="tr-TR" dirty="0" smtClean="0"/>
              <a:t>.</a:t>
            </a:r>
            <a:r>
              <a:rPr lang="tr-TR" dirty="0" err="1" smtClean="0"/>
              <a:t>Dr.Musa</a:t>
            </a:r>
            <a:r>
              <a:rPr lang="tr-TR" dirty="0" smtClean="0"/>
              <a:t> ÖNCÜ</a:t>
            </a:r>
          </a:p>
          <a:p>
            <a:r>
              <a:rPr lang="tr-TR" dirty="0" smtClean="0"/>
              <a:t>                        Hastane Yöneticisi   </a:t>
            </a:r>
          </a:p>
          <a:p>
            <a:endParaRPr lang="tr-TR" dirty="0" smtClean="0"/>
          </a:p>
          <a:p>
            <a:endParaRPr lang="tr-TR" dirty="0" smtClean="0"/>
          </a:p>
          <a:p>
            <a:r>
              <a:rPr lang="tr-TR" dirty="0" smtClean="0"/>
              <a:t>                                                                      	</a:t>
            </a:r>
            <a:endParaRPr lang="tr-TR" dirty="0"/>
          </a:p>
        </p:txBody>
      </p:sp>
      <p:sp>
        <p:nvSpPr>
          <p:cNvPr id="9" name="8 Yukarı Aşağı Ok"/>
          <p:cNvSpPr/>
          <p:nvPr/>
        </p:nvSpPr>
        <p:spPr>
          <a:xfrm>
            <a:off x="6643702" y="2571744"/>
            <a:ext cx="45719" cy="642942"/>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pic>
        <p:nvPicPr>
          <p:cNvPr id="11"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3"/>
            <a:ext cx="1619672" cy="972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929058" y="1000108"/>
            <a:ext cx="4729138" cy="704104"/>
          </a:xfrm>
        </p:spPr>
        <p:txBody>
          <a:bodyPr/>
          <a:lstStyle/>
          <a:p>
            <a:r>
              <a:rPr lang="tr-TR" sz="3200" dirty="0" smtClean="0">
                <a:solidFill>
                  <a:srgbClr val="FF0000"/>
                </a:solidFill>
                <a:latin typeface="+mn-lt"/>
              </a:rPr>
              <a:t>ONAY;</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714908"/>
          </a:xfrm>
        </p:spPr>
        <p:txBody>
          <a:bodyPr>
            <a:normAutofit fontScale="92500" lnSpcReduction="10000"/>
          </a:bodyPr>
          <a:lstStyle/>
          <a:p>
            <a:pPr>
              <a:buNone/>
            </a:pPr>
            <a:r>
              <a:rPr lang="tr-TR" dirty="0" smtClean="0"/>
              <a:t>    Onay gerekiyorsa ilgili birim teklif eder, yetkili makam onaylar.</a:t>
            </a:r>
          </a:p>
          <a:p>
            <a:pPr>
              <a:buNone/>
            </a:pPr>
            <a:endParaRPr lang="tr-TR" sz="1000" dirty="0" smtClean="0"/>
          </a:p>
          <a:p>
            <a:pPr>
              <a:buNone/>
            </a:pPr>
            <a:r>
              <a:rPr lang="tr-TR" dirty="0" smtClean="0"/>
              <a:t>    İmza bölümünden sonra uygun satır aralığı bırakılarak yazı alanı ortasına büyük harflerle “</a:t>
            </a:r>
            <a:r>
              <a:rPr lang="tr-TR" dirty="0" smtClean="0">
                <a:solidFill>
                  <a:srgbClr val="0070C0"/>
                </a:solidFill>
              </a:rPr>
              <a:t>OLUR</a:t>
            </a:r>
            <a:r>
              <a:rPr lang="tr-TR" dirty="0" smtClean="0"/>
              <a:t>” yazılır.</a:t>
            </a:r>
          </a:p>
          <a:p>
            <a:pPr>
              <a:buNone/>
            </a:pPr>
            <a:endParaRPr lang="tr-TR" sz="1000" dirty="0" smtClean="0"/>
          </a:p>
          <a:p>
            <a:pPr>
              <a:buNone/>
            </a:pPr>
            <a:r>
              <a:rPr lang="tr-TR" dirty="0" smtClean="0"/>
              <a:t>   OLUR’ un altına </a:t>
            </a:r>
            <a:r>
              <a:rPr lang="tr-TR" dirty="0" smtClean="0">
                <a:solidFill>
                  <a:srgbClr val="0070C0"/>
                </a:solidFill>
              </a:rPr>
              <a:t>onay tarihi </a:t>
            </a:r>
            <a:r>
              <a:rPr lang="tr-TR" dirty="0" smtClean="0"/>
              <a:t>yazılır.  </a:t>
            </a:r>
          </a:p>
          <a:p>
            <a:pPr>
              <a:buNone/>
            </a:pPr>
            <a:endParaRPr lang="tr-TR" sz="1000" dirty="0" smtClean="0"/>
          </a:p>
          <a:p>
            <a:pPr>
              <a:buNone/>
            </a:pPr>
            <a:r>
              <a:rPr lang="tr-TR" sz="2400" dirty="0" smtClean="0">
                <a:solidFill>
                  <a:srgbClr val="00B050"/>
                </a:solidFill>
              </a:rPr>
              <a:t>    </a:t>
            </a:r>
            <a:r>
              <a:rPr lang="tr-TR" dirty="0" smtClean="0"/>
              <a:t>Onay tarihinden sonra imza için uygun boşluk bırakılır,  onaylayanın</a:t>
            </a:r>
            <a:r>
              <a:rPr lang="tr-TR" dirty="0" smtClean="0">
                <a:solidFill>
                  <a:srgbClr val="00B050"/>
                </a:solidFill>
              </a:rPr>
              <a:t> </a:t>
            </a:r>
            <a:r>
              <a:rPr lang="tr-TR" dirty="0" smtClean="0">
                <a:solidFill>
                  <a:srgbClr val="0070C0"/>
                </a:solidFill>
              </a:rPr>
              <a:t>Adı SOYADI</a:t>
            </a:r>
            <a:r>
              <a:rPr lang="tr-TR" dirty="0" smtClean="0">
                <a:solidFill>
                  <a:srgbClr val="00B050"/>
                </a:solidFill>
              </a:rPr>
              <a:t>, </a:t>
            </a:r>
            <a:r>
              <a:rPr lang="tr-TR" dirty="0" smtClean="0"/>
              <a:t>altına</a:t>
            </a:r>
            <a:r>
              <a:rPr lang="tr-TR" dirty="0" smtClean="0">
                <a:solidFill>
                  <a:srgbClr val="00B050"/>
                </a:solidFill>
              </a:rPr>
              <a:t> </a:t>
            </a:r>
            <a:r>
              <a:rPr lang="tr-TR" dirty="0" smtClean="0">
                <a:solidFill>
                  <a:srgbClr val="0070C0"/>
                </a:solidFill>
              </a:rPr>
              <a:t>ünvanı</a:t>
            </a:r>
            <a:r>
              <a:rPr lang="tr-TR" dirty="0" smtClean="0">
                <a:solidFill>
                  <a:srgbClr val="00B050"/>
                </a:solidFill>
              </a:rPr>
              <a:t> </a:t>
            </a:r>
            <a:r>
              <a:rPr lang="tr-TR" dirty="0" smtClean="0"/>
              <a:t>yazılır.</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38</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44952" cy="165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561228"/>
          </a:xfrm>
        </p:spPr>
        <p:txBody>
          <a:bodyPr>
            <a:normAutofit fontScale="90000"/>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ONAY</a:t>
            </a:r>
            <a:endParaRPr lang="tr-TR" dirty="0">
              <a:solidFill>
                <a:srgbClr val="0070C0"/>
              </a:solidFill>
            </a:endParaRPr>
          </a:p>
        </p:txBody>
      </p:sp>
      <p:sp>
        <p:nvSpPr>
          <p:cNvPr id="8" name="7 İçerik Yer Tutucusu"/>
          <p:cNvSpPr>
            <a:spLocks noGrp="1"/>
          </p:cNvSpPr>
          <p:nvPr>
            <p:ph idx="1"/>
          </p:nvPr>
        </p:nvSpPr>
        <p:spPr>
          <a:xfrm>
            <a:off x="428596" y="1761220"/>
            <a:ext cx="8429716" cy="5096780"/>
          </a:xfrm>
          <a:prstGeom prst="rect">
            <a:avLst/>
          </a:prstGeom>
          <a:ln>
            <a:solidFill>
              <a:schemeClr val="tx1"/>
            </a:solidFill>
            <a:prstDash val="solid"/>
          </a:ln>
        </p:spPr>
        <p:txBody>
          <a:bodyPr wrap="square">
            <a:spAutoFit/>
          </a:bodyPr>
          <a:lstStyle/>
          <a:p>
            <a:pPr algn="ctr">
              <a:buNone/>
            </a:pPr>
            <a:endParaRPr lang="tr-TR" sz="1800" dirty="0" smtClean="0"/>
          </a:p>
          <a:p>
            <a:pPr algn="ctr">
              <a:buNone/>
            </a:pPr>
            <a:r>
              <a:rPr lang="tr-TR" sz="1800" dirty="0" smtClean="0"/>
              <a:t>………………. MAKAMINA</a:t>
            </a:r>
          </a:p>
          <a:p>
            <a:pPr algn="ctr">
              <a:buNone/>
            </a:pPr>
            <a:r>
              <a:rPr lang="tr-TR" sz="1600" dirty="0" smtClean="0"/>
              <a:t>      …………………………………………………………………………………………………………………………</a:t>
            </a:r>
          </a:p>
          <a:p>
            <a:pPr>
              <a:buNone/>
            </a:pPr>
            <a:r>
              <a:rPr lang="tr-TR" sz="1600" dirty="0" smtClean="0"/>
              <a:t>    ..........................................................................................................................................</a:t>
            </a:r>
          </a:p>
          <a:p>
            <a:pPr>
              <a:buNone/>
            </a:pPr>
            <a:r>
              <a:rPr lang="tr-TR" sz="1600" dirty="0" smtClean="0"/>
              <a:t>    ……………………………………………….</a:t>
            </a:r>
          </a:p>
          <a:p>
            <a:pPr>
              <a:buNone/>
            </a:pPr>
            <a:r>
              <a:rPr lang="tr-TR" sz="1600" dirty="0" smtClean="0"/>
              <a:t>          </a:t>
            </a:r>
            <a:r>
              <a:rPr lang="tr-TR" sz="1800" dirty="0" smtClean="0"/>
              <a:t>							           İmza</a:t>
            </a:r>
          </a:p>
          <a:p>
            <a:pPr>
              <a:buNone/>
            </a:pPr>
            <a:r>
              <a:rPr lang="tr-TR" sz="1800" dirty="0" smtClean="0"/>
              <a:t>								      Adı Soyadı</a:t>
            </a:r>
          </a:p>
          <a:p>
            <a:pPr>
              <a:buNone/>
            </a:pPr>
            <a:r>
              <a:rPr lang="tr-TR" sz="1800" dirty="0" smtClean="0"/>
              <a:t>								          Ünvanı</a:t>
            </a:r>
          </a:p>
          <a:p>
            <a:pPr algn="ctr">
              <a:buNone/>
            </a:pPr>
            <a:endParaRPr lang="tr-TR" sz="1800" dirty="0" smtClean="0"/>
          </a:p>
          <a:p>
            <a:pPr algn="ctr">
              <a:buNone/>
            </a:pPr>
            <a:r>
              <a:rPr lang="tr-TR" sz="1800" dirty="0" smtClean="0"/>
              <a:t>OLUR</a:t>
            </a:r>
          </a:p>
          <a:p>
            <a:pPr algn="ctr">
              <a:buNone/>
            </a:pPr>
            <a:r>
              <a:rPr lang="tr-TR" sz="1400" dirty="0" smtClean="0">
                <a:latin typeface="Times New Roman" pitchFamily="18" charset="0"/>
                <a:cs typeface="Times New Roman" pitchFamily="18" charset="0"/>
              </a:rPr>
              <a:t>…/05/2013</a:t>
            </a:r>
          </a:p>
          <a:p>
            <a:pPr algn="ctr">
              <a:buNone/>
            </a:pPr>
            <a:endParaRPr lang="tr-TR" sz="1000" dirty="0" smtClean="0"/>
          </a:p>
          <a:p>
            <a:pPr algn="ctr">
              <a:buNone/>
            </a:pPr>
            <a:r>
              <a:rPr lang="tr-TR" sz="1800" dirty="0" smtClean="0"/>
              <a:t>(İmza)</a:t>
            </a:r>
          </a:p>
          <a:p>
            <a:pPr algn="ctr">
              <a:buNone/>
            </a:pPr>
            <a:endParaRPr lang="tr-TR" sz="1000" dirty="0" smtClean="0"/>
          </a:p>
          <a:p>
            <a:pPr algn="ctr">
              <a:buNone/>
            </a:pPr>
            <a:endParaRPr lang="tr-TR" sz="1000" dirty="0" smtClean="0"/>
          </a:p>
          <a:p>
            <a:pPr algn="ctr">
              <a:buNone/>
            </a:pPr>
            <a:r>
              <a:rPr lang="tr-TR" sz="1800" dirty="0" smtClean="0"/>
              <a:t>Adı Soyadı</a:t>
            </a:r>
          </a:p>
          <a:p>
            <a:pPr algn="ctr">
              <a:buNone/>
            </a:pPr>
            <a:r>
              <a:rPr lang="tr-TR" sz="1800" dirty="0" smtClean="0"/>
              <a:t>Ünvanı</a:t>
            </a:r>
            <a:endParaRPr lang="tr-TR" sz="18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39</a:t>
            </a:fld>
            <a:endParaRPr lang="tr-TR" dirty="0"/>
          </a:p>
        </p:txBody>
      </p:sp>
      <p:pic>
        <p:nvPicPr>
          <p:cNvPr id="9"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19672" cy="972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428604"/>
            <a:ext cx="8136904" cy="866360"/>
          </a:xfrm>
        </p:spPr>
        <p:txBody>
          <a:bodyPr>
            <a:normAutofit/>
          </a:bodyPr>
          <a:lstStyle/>
          <a:p>
            <a:pPr algn="ctr"/>
            <a:r>
              <a:rPr lang="tr-TR" dirty="0" smtClean="0">
                <a:solidFill>
                  <a:srgbClr val="002060"/>
                </a:solidFill>
              </a:rPr>
              <a:t>  </a:t>
            </a:r>
            <a:r>
              <a:rPr lang="tr-TR" dirty="0" smtClean="0">
                <a:solidFill>
                  <a:srgbClr val="FF0000"/>
                </a:solidFill>
              </a:rPr>
              <a:t>TANIMLAR</a:t>
            </a:r>
            <a:endParaRPr lang="tr-TR" dirty="0">
              <a:solidFill>
                <a:srgbClr val="FF0000"/>
              </a:solidFill>
            </a:endParaRPr>
          </a:p>
        </p:txBody>
      </p:sp>
      <p:sp>
        <p:nvSpPr>
          <p:cNvPr id="3" name="2 İçerik Yer Tutucusu"/>
          <p:cNvSpPr>
            <a:spLocks noGrp="1"/>
          </p:cNvSpPr>
          <p:nvPr>
            <p:ph idx="1"/>
          </p:nvPr>
        </p:nvSpPr>
        <p:spPr>
          <a:xfrm>
            <a:off x="0" y="1571612"/>
            <a:ext cx="9144000" cy="3357586"/>
          </a:xfrm>
        </p:spPr>
        <p:txBody>
          <a:bodyPr>
            <a:noAutofit/>
          </a:bodyPr>
          <a:lstStyle/>
          <a:p>
            <a:r>
              <a:rPr lang="tr-TR" dirty="0" smtClean="0">
                <a:solidFill>
                  <a:srgbClr val="0070C0"/>
                </a:solidFill>
              </a:rPr>
              <a:t>Resmi Yazı</a:t>
            </a:r>
            <a:r>
              <a:rPr lang="tr-TR" dirty="0" smtClean="0">
                <a:solidFill>
                  <a:srgbClr val="C00000"/>
                </a:solidFill>
              </a:rPr>
              <a:t>: </a:t>
            </a:r>
            <a:r>
              <a:rPr lang="tr-TR" dirty="0" smtClean="0"/>
              <a:t>Kamu kurum ve kuruluşlarının kendi aralarında veya gerçek ve tüzel kişilerle iletişimlerini sağlamak amacıyla yazılan yazı, resmî belge, resmî bilgi ve elektronik belge. </a:t>
            </a:r>
          </a:p>
          <a:p>
            <a:r>
              <a:rPr lang="tr-TR" dirty="0" smtClean="0">
                <a:solidFill>
                  <a:srgbClr val="0070C0"/>
                </a:solidFill>
              </a:rPr>
              <a:t>Resmi Belge</a:t>
            </a:r>
            <a:r>
              <a:rPr lang="tr-TR" dirty="0" smtClean="0">
                <a:solidFill>
                  <a:srgbClr val="FF0000"/>
                </a:solidFill>
              </a:rPr>
              <a:t>:</a:t>
            </a:r>
            <a:r>
              <a:rPr lang="tr-TR" dirty="0" smtClean="0"/>
              <a:t> Kamu kurum ve kuruluşlarının kendi aralarında veya gerçek ve tüzel kişilerle iletişim sağlamak amacıyla oluşturdukları, gönderdikleri veya sakladıkları belirli bir standart ve içeriği olan belgelerdir.</a:t>
            </a:r>
          </a:p>
          <a:p>
            <a:endParaRPr lang="tr-TR" dirty="0" smtClean="0"/>
          </a:p>
        </p:txBody>
      </p:sp>
      <p:sp>
        <p:nvSpPr>
          <p:cNvPr id="5" name="4 Slayt Numarası Yer Tutucusu"/>
          <p:cNvSpPr>
            <a:spLocks noGrp="1"/>
          </p:cNvSpPr>
          <p:nvPr>
            <p:ph type="sldNum" sz="quarter" idx="12"/>
          </p:nvPr>
        </p:nvSpPr>
        <p:spPr/>
        <p:txBody>
          <a:bodyPr/>
          <a:lstStyle/>
          <a:p>
            <a:fld id="{87D2BA7A-0AA5-435E-9A92-6869658B5E95}" type="slidenum">
              <a:rPr lang="tr-TR" smtClean="0"/>
              <a:pPr/>
              <a:t>4</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1"/>
            <a:ext cx="1800200" cy="1389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704104"/>
          </a:xfrm>
        </p:spPr>
        <p:txBody>
          <a:bodyPr/>
          <a:lstStyle/>
          <a:p>
            <a:r>
              <a:rPr lang="tr-TR" sz="3200" dirty="0" smtClean="0">
                <a:solidFill>
                  <a:srgbClr val="FF0000"/>
                </a:solidFill>
                <a:latin typeface="+mn-lt"/>
              </a:rPr>
              <a:t>ONAY;</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714908"/>
          </a:xfrm>
        </p:spPr>
        <p:txBody>
          <a:bodyPr>
            <a:normAutofit/>
          </a:bodyPr>
          <a:lstStyle/>
          <a:p>
            <a:pPr>
              <a:buNone/>
            </a:pPr>
            <a:r>
              <a:rPr lang="tr-TR" dirty="0" smtClean="0"/>
              <a:t>    Yazıyı teklif eden birim ile onay makamı arasında makamlar varsa bunlardan onay makamına en yakın yetkili “</a:t>
            </a:r>
            <a:r>
              <a:rPr lang="tr-TR" dirty="0" smtClean="0">
                <a:solidFill>
                  <a:srgbClr val="0070C0"/>
                </a:solidFill>
              </a:rPr>
              <a:t>Uygun görüşle arz ederim </a:t>
            </a:r>
            <a:r>
              <a:rPr lang="tr-TR" dirty="0" smtClean="0"/>
              <a:t>ifadesi ile onaya katılır.</a:t>
            </a:r>
          </a:p>
          <a:p>
            <a:pPr>
              <a:buNone/>
            </a:pPr>
            <a:endParaRPr lang="tr-TR" dirty="0" smtClean="0"/>
          </a:p>
          <a:p>
            <a:pPr>
              <a:buNone/>
            </a:pPr>
            <a:r>
              <a:rPr lang="tr-TR" dirty="0" smtClean="0"/>
              <a:t>     Bu ifade, teklif eden birim ile onay bölümü arasında uygun boşluk bırakılarak yazılır ve yazı alanının solunda yer alır.</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40</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331640" cy="102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3357554" y="642918"/>
            <a:ext cx="3357586" cy="346914"/>
          </a:xfrm>
        </p:spPr>
        <p:txBody>
          <a:bodyPr>
            <a:normAutofit fontScale="90000"/>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ONAY</a:t>
            </a:r>
            <a:endParaRPr lang="tr-TR" dirty="0">
              <a:solidFill>
                <a:srgbClr val="0070C0"/>
              </a:solidFill>
            </a:endParaRPr>
          </a:p>
        </p:txBody>
      </p:sp>
      <p:sp>
        <p:nvSpPr>
          <p:cNvPr id="8" name="7 İçerik Yer Tutucusu"/>
          <p:cNvSpPr>
            <a:spLocks noGrp="1"/>
          </p:cNvSpPr>
          <p:nvPr>
            <p:ph idx="1"/>
          </p:nvPr>
        </p:nvSpPr>
        <p:spPr>
          <a:xfrm>
            <a:off x="428596" y="1357298"/>
            <a:ext cx="8429684" cy="5287601"/>
          </a:xfrm>
          <a:prstGeom prst="rect">
            <a:avLst/>
          </a:prstGeom>
          <a:ln>
            <a:solidFill>
              <a:schemeClr val="tx1"/>
            </a:solidFill>
            <a:prstDash val="solid"/>
          </a:ln>
        </p:spPr>
        <p:txBody>
          <a:bodyPr wrap="square">
            <a:spAutoFit/>
          </a:bodyPr>
          <a:lstStyle/>
          <a:p>
            <a:pPr algn="ctr">
              <a:buNone/>
            </a:pPr>
            <a:r>
              <a:rPr lang="tr-TR" sz="1600" dirty="0" smtClean="0"/>
              <a:t>………………. MAKAMINA</a:t>
            </a:r>
          </a:p>
          <a:p>
            <a:pPr algn="ctr">
              <a:buNone/>
            </a:pPr>
            <a:r>
              <a:rPr lang="tr-TR" sz="1600" dirty="0" smtClean="0"/>
              <a:t>      …………………………………………………………………………………………………………………………</a:t>
            </a:r>
          </a:p>
          <a:p>
            <a:pPr>
              <a:buNone/>
            </a:pPr>
            <a:r>
              <a:rPr lang="tr-TR" sz="1600" dirty="0" smtClean="0"/>
              <a:t>                     ……………………………………….</a:t>
            </a:r>
          </a:p>
          <a:p>
            <a:pPr algn="ctr">
              <a:buNone/>
            </a:pPr>
            <a:r>
              <a:rPr lang="tr-TR" sz="1600" dirty="0" smtClean="0"/>
              <a:t>							          (İmza)</a:t>
            </a:r>
          </a:p>
          <a:p>
            <a:pPr>
              <a:buNone/>
            </a:pPr>
            <a:r>
              <a:rPr lang="tr-TR" sz="1600" dirty="0" smtClean="0"/>
              <a:t>								      Adı Soyadı</a:t>
            </a:r>
          </a:p>
          <a:p>
            <a:pPr>
              <a:buNone/>
            </a:pPr>
            <a:r>
              <a:rPr lang="tr-TR" sz="1600" dirty="0" smtClean="0"/>
              <a:t>Uygun görüşle arz ederim.                                                                                          Ünvanı</a:t>
            </a:r>
          </a:p>
          <a:p>
            <a:pPr>
              <a:buNone/>
            </a:pPr>
            <a:r>
              <a:rPr lang="tr-TR" sz="1600" dirty="0" smtClean="0"/>
              <a:t>     …./05/2013</a:t>
            </a:r>
          </a:p>
          <a:p>
            <a:pPr>
              <a:buNone/>
            </a:pPr>
            <a:r>
              <a:rPr lang="tr-TR" sz="1600" dirty="0" smtClean="0"/>
              <a:t>        (İmza)</a:t>
            </a:r>
          </a:p>
          <a:p>
            <a:pPr>
              <a:buNone/>
            </a:pPr>
            <a:r>
              <a:rPr lang="tr-TR" sz="1600" dirty="0" smtClean="0"/>
              <a:t>       </a:t>
            </a:r>
          </a:p>
          <a:p>
            <a:pPr>
              <a:buNone/>
            </a:pPr>
            <a:r>
              <a:rPr lang="tr-TR" sz="1600" dirty="0" smtClean="0"/>
              <a:t>     Adı Soyadı</a:t>
            </a:r>
            <a:endParaRPr lang="tr-TR" sz="1800" dirty="0" smtClean="0"/>
          </a:p>
          <a:p>
            <a:pPr>
              <a:buNone/>
            </a:pPr>
            <a:r>
              <a:rPr lang="tr-TR" sz="1600" dirty="0" smtClean="0"/>
              <a:t>         Ünvanı    </a:t>
            </a:r>
          </a:p>
          <a:p>
            <a:pPr>
              <a:buNone/>
            </a:pPr>
            <a:r>
              <a:rPr lang="tr-TR" sz="1600" dirty="0" smtClean="0"/>
              <a:t>                                                                            OLUR</a:t>
            </a:r>
          </a:p>
          <a:p>
            <a:pPr algn="ctr">
              <a:buNone/>
            </a:pPr>
            <a:r>
              <a:rPr lang="tr-TR" sz="1600" dirty="0" smtClean="0"/>
              <a:t>…./05/2013</a:t>
            </a:r>
          </a:p>
          <a:p>
            <a:pPr algn="ctr">
              <a:buNone/>
            </a:pPr>
            <a:endParaRPr lang="tr-TR" sz="1600" dirty="0" smtClean="0"/>
          </a:p>
          <a:p>
            <a:pPr algn="ctr">
              <a:buNone/>
            </a:pPr>
            <a:r>
              <a:rPr lang="tr-TR" sz="1600" dirty="0" smtClean="0"/>
              <a:t>(İmza)</a:t>
            </a:r>
          </a:p>
          <a:p>
            <a:pPr algn="ctr">
              <a:buNone/>
            </a:pPr>
            <a:endParaRPr lang="tr-TR" sz="1200" dirty="0" smtClean="0"/>
          </a:p>
          <a:p>
            <a:pPr algn="ctr">
              <a:buNone/>
            </a:pPr>
            <a:r>
              <a:rPr lang="tr-TR" sz="1600" dirty="0" smtClean="0"/>
              <a:t>Adı Soyadı</a:t>
            </a:r>
          </a:p>
          <a:p>
            <a:pPr algn="ctr">
              <a:buNone/>
            </a:pPr>
            <a:r>
              <a:rPr lang="tr-TR" sz="1600" dirty="0" smtClean="0"/>
              <a:t>Ünvanı</a:t>
            </a:r>
            <a:endParaRPr lang="tr-TR" sz="16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41</a:t>
            </a:fld>
            <a:endParaRPr lang="tr-TR" dirty="0"/>
          </a:p>
        </p:txBody>
      </p:sp>
      <p:pic>
        <p:nvPicPr>
          <p:cNvPr id="9"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3"/>
            <a:ext cx="1475656"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142984"/>
            <a:ext cx="8229600" cy="704104"/>
          </a:xfrm>
        </p:spPr>
        <p:txBody>
          <a:bodyPr/>
          <a:lstStyle/>
          <a:p>
            <a:r>
              <a:rPr lang="tr-TR" sz="3200" dirty="0" smtClean="0">
                <a:solidFill>
                  <a:srgbClr val="FF0000"/>
                </a:solidFill>
                <a:latin typeface="+mn-lt"/>
              </a:rPr>
              <a:t>EKLER;</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714908"/>
          </a:xfrm>
        </p:spPr>
        <p:txBody>
          <a:bodyPr>
            <a:normAutofit fontScale="92500" lnSpcReduction="10000"/>
          </a:bodyPr>
          <a:lstStyle/>
          <a:p>
            <a:pPr>
              <a:buNone/>
            </a:pPr>
            <a:r>
              <a:rPr lang="tr-TR" dirty="0" smtClean="0"/>
              <a:t>    Yazının ekleri imza bölümünden sonra uygun satır aralığı bırakılarak yazı alanının soluna “</a:t>
            </a:r>
            <a:r>
              <a:rPr lang="tr-TR" dirty="0" smtClean="0">
                <a:solidFill>
                  <a:srgbClr val="0070C0"/>
                </a:solidFill>
              </a:rPr>
              <a:t>EK/EKLER</a:t>
            </a:r>
            <a:r>
              <a:rPr lang="tr-TR" dirty="0" smtClean="0"/>
              <a:t>” yazılır.</a:t>
            </a:r>
          </a:p>
          <a:p>
            <a:pPr>
              <a:buNone/>
            </a:pPr>
            <a:endParaRPr lang="tr-TR" sz="1000" dirty="0" smtClean="0"/>
          </a:p>
          <a:p>
            <a:pPr>
              <a:buNone/>
            </a:pPr>
            <a:r>
              <a:rPr lang="tr-TR" dirty="0" smtClean="0"/>
              <a:t>    Ek adedi birden fazla ise numaralandırılır.Liste yazı alanına sığmıyorsa ayrı sayfada gösterilir.</a:t>
            </a:r>
          </a:p>
          <a:p>
            <a:pPr>
              <a:buNone/>
            </a:pPr>
            <a:endParaRPr lang="tr-TR" sz="1200" dirty="0" smtClean="0"/>
          </a:p>
          <a:p>
            <a:pPr>
              <a:buNone/>
            </a:pPr>
            <a:r>
              <a:rPr lang="tr-TR" dirty="0" smtClean="0"/>
              <a:t>    Yazının ekleri dağıtımdaki bazı yerlere gönderilmeyecekse “</a:t>
            </a:r>
            <a:r>
              <a:rPr lang="tr-TR" dirty="0" smtClean="0">
                <a:solidFill>
                  <a:srgbClr val="0070C0"/>
                </a:solidFill>
              </a:rPr>
              <a:t>Ek Konulmadı</a:t>
            </a:r>
            <a:r>
              <a:rPr lang="tr-TR" dirty="0" smtClean="0"/>
              <a:t>” “</a:t>
            </a:r>
            <a:r>
              <a:rPr lang="tr-TR" dirty="0" smtClean="0">
                <a:solidFill>
                  <a:srgbClr val="0070C0"/>
                </a:solidFill>
              </a:rPr>
              <a:t>……konulmadı</a:t>
            </a:r>
            <a:r>
              <a:rPr lang="tr-TR" dirty="0" smtClean="0"/>
              <a:t>”   bazı ekler konacaksa,</a:t>
            </a:r>
          </a:p>
          <a:p>
            <a:pPr>
              <a:buNone/>
            </a:pPr>
            <a:r>
              <a:rPr lang="tr-TR" dirty="0" smtClean="0"/>
              <a:t>                                “</a:t>
            </a:r>
            <a:r>
              <a:rPr lang="tr-TR" dirty="0" smtClean="0">
                <a:solidFill>
                  <a:srgbClr val="0070C0"/>
                </a:solidFill>
              </a:rPr>
              <a:t>Ek………. Konuldu</a:t>
            </a:r>
            <a:r>
              <a:rPr lang="tr-TR" dirty="0" smtClean="0"/>
              <a:t>” ifadesi yazılır.</a:t>
            </a:r>
          </a:p>
          <a:p>
            <a:pPr>
              <a:buNone/>
            </a:pPr>
            <a:endParaRPr lang="tr-TR"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42</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3"/>
            <a:ext cx="1763688"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2285984" y="857232"/>
            <a:ext cx="6372212" cy="704104"/>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EKLER</a:t>
            </a:r>
            <a:endParaRPr lang="tr-TR" dirty="0">
              <a:solidFill>
                <a:srgbClr val="0070C0"/>
              </a:solidFill>
            </a:endParaRPr>
          </a:p>
        </p:txBody>
      </p:sp>
      <p:sp>
        <p:nvSpPr>
          <p:cNvPr id="8" name="7 İçerik Yer Tutucusu"/>
          <p:cNvSpPr>
            <a:spLocks noGrp="1"/>
          </p:cNvSpPr>
          <p:nvPr>
            <p:ph idx="1"/>
          </p:nvPr>
        </p:nvSpPr>
        <p:spPr>
          <a:xfrm>
            <a:off x="428596" y="1500174"/>
            <a:ext cx="8429716" cy="5022914"/>
          </a:xfrm>
          <a:prstGeom prst="rect">
            <a:avLst/>
          </a:prstGeom>
          <a:ln>
            <a:solidFill>
              <a:schemeClr val="tx1"/>
            </a:solidFill>
            <a:prstDash val="solid"/>
          </a:ln>
        </p:spPr>
        <p:txBody>
          <a:bodyPr wrap="square">
            <a:spAutoFit/>
          </a:bodyPr>
          <a:lstStyle/>
          <a:p>
            <a:pPr algn="ctr">
              <a:buNone/>
            </a:pPr>
            <a:endParaRPr lang="tr-TR" sz="1800" dirty="0" smtClean="0"/>
          </a:p>
          <a:p>
            <a:pPr>
              <a:buNone/>
            </a:pPr>
            <a:r>
              <a:rPr lang="tr-TR" sz="2400" dirty="0" smtClean="0"/>
              <a:t>EKLER:</a:t>
            </a:r>
          </a:p>
          <a:p>
            <a:pPr>
              <a:buNone/>
            </a:pPr>
            <a:r>
              <a:rPr lang="tr-TR" sz="2400" dirty="0" smtClean="0"/>
              <a:t>1-Yazı Örneği (….. Sayfa)</a:t>
            </a:r>
          </a:p>
          <a:p>
            <a:pPr>
              <a:buNone/>
            </a:pPr>
            <a:r>
              <a:rPr lang="tr-TR" sz="2400" dirty="0" smtClean="0"/>
              <a:t>2-Yazı Örneği (3 Sayfa)</a:t>
            </a:r>
          </a:p>
          <a:p>
            <a:pPr>
              <a:buNone/>
            </a:pPr>
            <a:endParaRPr lang="tr-TR" sz="2400" dirty="0" smtClean="0"/>
          </a:p>
          <a:p>
            <a:pPr>
              <a:buNone/>
            </a:pPr>
            <a:r>
              <a:rPr lang="tr-TR" sz="2400" dirty="0" smtClean="0"/>
              <a:t>DAĞITIM:</a:t>
            </a:r>
          </a:p>
          <a:p>
            <a:pPr>
              <a:buNone/>
            </a:pPr>
            <a:r>
              <a:rPr lang="tr-TR" sz="2400" dirty="0" smtClean="0"/>
              <a:t>Kocaeli Devlet Hastanesi</a:t>
            </a:r>
          </a:p>
          <a:p>
            <a:pPr>
              <a:buNone/>
            </a:pPr>
            <a:r>
              <a:rPr lang="tr-TR" sz="2400" dirty="0" smtClean="0"/>
              <a:t>Seka Devlet Hastanesi (Ek konulmadı)</a:t>
            </a:r>
          </a:p>
          <a:p>
            <a:pPr>
              <a:buNone/>
            </a:pPr>
            <a:r>
              <a:rPr lang="tr-TR" sz="2400" dirty="0" smtClean="0"/>
              <a:t>Derince Ağız Diş Sağlığı Merkezi (Ek-1 konulmadı)</a:t>
            </a:r>
          </a:p>
          <a:p>
            <a:pPr>
              <a:buNone/>
            </a:pPr>
            <a:r>
              <a:rPr lang="tr-TR" sz="2400" dirty="0" smtClean="0"/>
              <a:t>Darıca Ağız Diş Sağlığı Merkezi (Ek-2 konuldu)</a:t>
            </a:r>
          </a:p>
          <a:p>
            <a:pPr>
              <a:buNone/>
            </a:pPr>
            <a:endParaRPr lang="tr-TR" sz="1800" dirty="0" smtClean="0"/>
          </a:p>
          <a:p>
            <a:pPr>
              <a:buNone/>
            </a:pPr>
            <a:endParaRPr lang="tr-TR" sz="1800"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43</a:t>
            </a:fld>
            <a:endParaRPr lang="tr-TR" dirty="0"/>
          </a:p>
        </p:txBody>
      </p:sp>
      <p:pic>
        <p:nvPicPr>
          <p:cNvPr id="9"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19672" cy="125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704104"/>
          </a:xfrm>
        </p:spPr>
        <p:txBody>
          <a:bodyPr/>
          <a:lstStyle/>
          <a:p>
            <a:r>
              <a:rPr lang="tr-TR" sz="3200" dirty="0" smtClean="0">
                <a:solidFill>
                  <a:srgbClr val="FF0000"/>
                </a:solidFill>
                <a:latin typeface="+mn-lt"/>
              </a:rPr>
              <a:t>DAĞITIM;</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714908"/>
          </a:xfrm>
        </p:spPr>
        <p:txBody>
          <a:bodyPr>
            <a:normAutofit fontScale="92500" lnSpcReduction="20000"/>
          </a:bodyPr>
          <a:lstStyle/>
          <a:p>
            <a:pPr>
              <a:buNone/>
            </a:pPr>
            <a:r>
              <a:rPr lang="tr-TR" dirty="0" smtClean="0"/>
              <a:t>    Yazıların gönderildiği yerlerin protokol sırasına göre belirtildiği bölümdür.</a:t>
            </a:r>
          </a:p>
          <a:p>
            <a:pPr>
              <a:buNone/>
            </a:pPr>
            <a:endParaRPr lang="tr-TR" sz="1000" dirty="0" smtClean="0"/>
          </a:p>
          <a:p>
            <a:pPr>
              <a:buNone/>
            </a:pPr>
            <a:r>
              <a:rPr lang="tr-TR" dirty="0" smtClean="0"/>
              <a:t>   Eklerden sonra uygun satır aralığı bırakarak yazı alanının soluna “</a:t>
            </a:r>
            <a:r>
              <a:rPr lang="tr-TR" dirty="0" smtClean="0">
                <a:solidFill>
                  <a:srgbClr val="0070C0"/>
                </a:solidFill>
              </a:rPr>
              <a:t>DAĞITIM</a:t>
            </a:r>
            <a:r>
              <a:rPr lang="tr-TR" dirty="0" smtClean="0"/>
              <a:t>” yazılır. Ek yoksa, eklerin yerine yazılır.</a:t>
            </a:r>
          </a:p>
          <a:p>
            <a:pPr>
              <a:buNone/>
            </a:pPr>
            <a:endParaRPr lang="tr-TR" sz="1200" dirty="0" smtClean="0"/>
          </a:p>
          <a:p>
            <a:pPr>
              <a:buNone/>
            </a:pPr>
            <a:r>
              <a:rPr lang="tr-TR" dirty="0" smtClean="0"/>
              <a:t>    Yazının gereğini  yerine getirecekler “</a:t>
            </a:r>
            <a:r>
              <a:rPr lang="tr-TR" dirty="0" smtClean="0">
                <a:solidFill>
                  <a:srgbClr val="0070C0"/>
                </a:solidFill>
              </a:rPr>
              <a:t>Gereği</a:t>
            </a:r>
            <a:r>
              <a:rPr lang="tr-TR" dirty="0" smtClean="0"/>
              <a:t>” kısmına, bilgilendirilmesi istenenler “</a:t>
            </a:r>
            <a:r>
              <a:rPr lang="tr-TR" dirty="0" smtClean="0">
                <a:solidFill>
                  <a:srgbClr val="0070C0"/>
                </a:solidFill>
              </a:rPr>
              <a:t>Bilgi</a:t>
            </a:r>
            <a:r>
              <a:rPr lang="tr-TR" dirty="0" smtClean="0"/>
              <a:t>” kısmına yazılır.</a:t>
            </a:r>
          </a:p>
          <a:p>
            <a:pPr>
              <a:buNone/>
            </a:pPr>
            <a:endParaRPr lang="tr-TR" sz="1200" dirty="0" smtClean="0"/>
          </a:p>
          <a:p>
            <a:pPr>
              <a:buNone/>
            </a:pPr>
            <a:r>
              <a:rPr lang="tr-TR" dirty="0" smtClean="0"/>
              <a:t>   Bilgi kısmı yoksa kurum adları “</a:t>
            </a:r>
            <a:r>
              <a:rPr lang="tr-TR" dirty="0" smtClean="0">
                <a:solidFill>
                  <a:srgbClr val="0070C0"/>
                </a:solidFill>
              </a:rPr>
              <a:t>DAĞITIM</a:t>
            </a:r>
            <a:r>
              <a:rPr lang="tr-TR" dirty="0" smtClean="0"/>
              <a:t>” başlığı altına yazılır.  </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44</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403648" cy="1083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704104"/>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DAĞITIM</a:t>
            </a:r>
            <a:endParaRPr lang="tr-TR" dirty="0">
              <a:solidFill>
                <a:srgbClr val="0070C0"/>
              </a:solidFill>
            </a:endParaRPr>
          </a:p>
        </p:txBody>
      </p:sp>
      <p:sp>
        <p:nvSpPr>
          <p:cNvPr id="8" name="7 İçerik Yer Tutucusu"/>
          <p:cNvSpPr>
            <a:spLocks noGrp="1"/>
          </p:cNvSpPr>
          <p:nvPr>
            <p:ph idx="1"/>
          </p:nvPr>
        </p:nvSpPr>
        <p:spPr>
          <a:xfrm>
            <a:off x="214282" y="1785926"/>
            <a:ext cx="8715436" cy="4801314"/>
          </a:xfrm>
          <a:prstGeom prst="rect">
            <a:avLst/>
          </a:prstGeom>
          <a:ln>
            <a:solidFill>
              <a:schemeClr val="tx1"/>
            </a:solidFill>
            <a:prstDash val="solid"/>
          </a:ln>
        </p:spPr>
        <p:txBody>
          <a:bodyPr wrap="square">
            <a:spAutoFit/>
          </a:bodyPr>
          <a:lstStyle/>
          <a:p>
            <a:pPr algn="ctr">
              <a:buNone/>
            </a:pPr>
            <a:endParaRPr lang="tr-TR" sz="1800" dirty="0" smtClean="0"/>
          </a:p>
          <a:p>
            <a:pPr>
              <a:buNone/>
            </a:pPr>
            <a:r>
              <a:rPr lang="tr-TR" sz="2400" dirty="0" smtClean="0"/>
              <a:t>      DAĞITIM:</a:t>
            </a:r>
          </a:p>
          <a:p>
            <a:pPr>
              <a:buNone/>
            </a:pPr>
            <a:r>
              <a:rPr lang="tr-TR" sz="2400" dirty="0" smtClean="0"/>
              <a:t>       Derince Eğitim ve Araştırma Hastanesi</a:t>
            </a:r>
          </a:p>
          <a:p>
            <a:pPr>
              <a:buNone/>
            </a:pPr>
            <a:r>
              <a:rPr lang="tr-TR" sz="2400" dirty="0" smtClean="0"/>
              <a:t>       Devlet Hastaneleri</a:t>
            </a:r>
          </a:p>
          <a:p>
            <a:pPr>
              <a:buNone/>
            </a:pPr>
            <a:r>
              <a:rPr lang="tr-TR" sz="2400" dirty="0" smtClean="0"/>
              <a:t>       Ağız Diş Sağlığı Merkezleri</a:t>
            </a:r>
          </a:p>
          <a:p>
            <a:pPr>
              <a:buNone/>
            </a:pPr>
            <a:endParaRPr lang="tr-TR" sz="2400" dirty="0" smtClean="0"/>
          </a:p>
          <a:p>
            <a:pPr>
              <a:buNone/>
            </a:pPr>
            <a:endParaRPr lang="tr-TR" sz="2400" dirty="0" smtClean="0"/>
          </a:p>
          <a:p>
            <a:pPr>
              <a:buNone/>
            </a:pPr>
            <a:r>
              <a:rPr lang="tr-TR" sz="2400" dirty="0" smtClean="0"/>
              <a:t>     DAĞITIM:</a:t>
            </a:r>
          </a:p>
          <a:p>
            <a:pPr>
              <a:buNone/>
            </a:pPr>
            <a:r>
              <a:rPr lang="tr-TR" sz="2400" dirty="0" smtClean="0"/>
              <a:t>     Gereği:					Bilgi:</a:t>
            </a:r>
          </a:p>
          <a:p>
            <a:pPr>
              <a:buNone/>
            </a:pPr>
            <a:r>
              <a:rPr lang="tr-TR" sz="2400" dirty="0" smtClean="0"/>
              <a:t>      Kocaeli    Devlet Hastanesi                     İl Sağlık Müdürlüğü</a:t>
            </a:r>
          </a:p>
          <a:p>
            <a:pPr>
              <a:buNone/>
            </a:pPr>
            <a:r>
              <a:rPr lang="tr-TR" sz="1800" dirty="0" smtClean="0"/>
              <a:t>        </a:t>
            </a:r>
            <a:r>
              <a:rPr lang="tr-TR" sz="2400" dirty="0" smtClean="0"/>
              <a:t>Körfez Ağız Diş Sağlığı Merkezi</a:t>
            </a: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45</a:t>
            </a:fld>
            <a:endParaRPr lang="tr-TR" dirty="0"/>
          </a:p>
        </p:txBody>
      </p:sp>
      <p:pic>
        <p:nvPicPr>
          <p:cNvPr id="9"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331640" cy="102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214422"/>
            <a:ext cx="8229600" cy="571504"/>
          </a:xfrm>
        </p:spPr>
        <p:txBody>
          <a:bodyPr>
            <a:normAutofit fontScale="90000"/>
          </a:bodyPr>
          <a:lstStyle/>
          <a:p>
            <a:r>
              <a:rPr lang="tr-TR" sz="3200" dirty="0" smtClean="0">
                <a:solidFill>
                  <a:srgbClr val="FF0000"/>
                </a:solidFill>
                <a:latin typeface="+mn-lt"/>
              </a:rPr>
              <a:t>PARAF;</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714908"/>
          </a:xfrm>
        </p:spPr>
        <p:txBody>
          <a:bodyPr>
            <a:normAutofit fontScale="85000" lnSpcReduction="20000"/>
          </a:bodyPr>
          <a:lstStyle/>
          <a:p>
            <a:pPr>
              <a:buNone/>
            </a:pPr>
            <a:r>
              <a:rPr lang="tr-TR" dirty="0" smtClean="0"/>
              <a:t>   Yazının kurum içinde kalan nüshasında yazıyı hazırlayanlar belirtilir.</a:t>
            </a:r>
          </a:p>
          <a:p>
            <a:pPr>
              <a:buNone/>
            </a:pPr>
            <a:endParaRPr lang="tr-TR" sz="1300" dirty="0" smtClean="0"/>
          </a:p>
          <a:p>
            <a:pPr>
              <a:buNone/>
            </a:pPr>
            <a:r>
              <a:rPr lang="tr-TR" dirty="0" smtClean="0"/>
              <a:t>   En fazla 5 görevli paraf eder.</a:t>
            </a:r>
          </a:p>
          <a:p>
            <a:pPr>
              <a:buNone/>
            </a:pPr>
            <a:endParaRPr lang="tr-TR" sz="1300" dirty="0" smtClean="0"/>
          </a:p>
          <a:p>
            <a:pPr>
              <a:buNone/>
            </a:pPr>
            <a:r>
              <a:rPr lang="tr-TR" dirty="0" smtClean="0"/>
              <a:t>   Adres bölümünün hemen üstünde ve yazı alanının solunda yer alır.</a:t>
            </a:r>
          </a:p>
          <a:p>
            <a:pPr>
              <a:buNone/>
            </a:pPr>
            <a:endParaRPr lang="tr-TR" sz="1200" dirty="0" smtClean="0"/>
          </a:p>
          <a:p>
            <a:pPr>
              <a:buNone/>
            </a:pPr>
            <a:r>
              <a:rPr lang="tr-TR" dirty="0" smtClean="0"/>
              <a:t>  Kişilerin ünvanları  gerektiğinde kısaltılarak yazılır.</a:t>
            </a:r>
          </a:p>
          <a:p>
            <a:pPr>
              <a:buNone/>
            </a:pPr>
            <a:endParaRPr lang="tr-TR" dirty="0" smtClean="0"/>
          </a:p>
          <a:p>
            <a:pPr>
              <a:buNone/>
            </a:pPr>
            <a:r>
              <a:rPr lang="tr-TR" dirty="0" smtClean="0"/>
              <a:t>  Büyük harfle adının baş harfi ve  soyadı yazılır.</a:t>
            </a:r>
          </a:p>
          <a:p>
            <a:pPr>
              <a:buNone/>
            </a:pPr>
            <a:endParaRPr lang="tr-TR" sz="1000" dirty="0" smtClean="0"/>
          </a:p>
          <a:p>
            <a:pPr>
              <a:buNone/>
            </a:pPr>
            <a:endParaRPr lang="tr-TR" sz="1200" dirty="0" smtClean="0"/>
          </a:p>
          <a:p>
            <a:pPr>
              <a:buNone/>
            </a:pPr>
            <a:r>
              <a:rPr lang="tr-TR" dirty="0" smtClean="0"/>
              <a:t>   Tarih el yazısı ile belirtilir.</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46</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403648" cy="1083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71546"/>
            <a:ext cx="8229600" cy="561228"/>
          </a:xfrm>
        </p:spPr>
        <p:txBody>
          <a:bodyPr>
            <a:normAutofit fontScale="90000"/>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PARAF</a:t>
            </a:r>
            <a:endParaRPr lang="tr-TR" dirty="0">
              <a:solidFill>
                <a:srgbClr val="0070C0"/>
              </a:solidFill>
            </a:endParaRPr>
          </a:p>
        </p:txBody>
      </p:sp>
      <p:sp>
        <p:nvSpPr>
          <p:cNvPr id="8" name="7 İçerik Yer Tutucusu"/>
          <p:cNvSpPr>
            <a:spLocks noGrp="1"/>
          </p:cNvSpPr>
          <p:nvPr>
            <p:ph idx="1"/>
          </p:nvPr>
        </p:nvSpPr>
        <p:spPr>
          <a:xfrm>
            <a:off x="214282" y="1785926"/>
            <a:ext cx="8715436" cy="3914918"/>
          </a:xfrm>
          <a:prstGeom prst="rect">
            <a:avLst/>
          </a:prstGeom>
          <a:ln>
            <a:solidFill>
              <a:schemeClr val="tx1"/>
            </a:solidFill>
            <a:prstDash val="solid"/>
          </a:ln>
        </p:spPr>
        <p:txBody>
          <a:bodyPr wrap="square">
            <a:spAutoFit/>
          </a:bodyPr>
          <a:lstStyle/>
          <a:p>
            <a:pPr algn="ctr">
              <a:buNone/>
            </a:pPr>
            <a:endParaRPr lang="tr-TR" sz="1800" dirty="0" smtClean="0"/>
          </a:p>
          <a:p>
            <a:pPr>
              <a:buNone/>
            </a:pPr>
            <a:r>
              <a:rPr lang="tr-TR" sz="2400" dirty="0" smtClean="0"/>
              <a:t>    </a:t>
            </a:r>
          </a:p>
          <a:p>
            <a:pPr>
              <a:buNone/>
            </a:pPr>
            <a:endParaRPr lang="tr-TR" sz="2400" dirty="0" smtClean="0"/>
          </a:p>
          <a:p>
            <a:pPr>
              <a:buNone/>
            </a:pPr>
            <a:endParaRPr lang="tr-TR" sz="2400" dirty="0" smtClean="0"/>
          </a:p>
          <a:p>
            <a:pPr>
              <a:buNone/>
            </a:pPr>
            <a:r>
              <a:rPr lang="tr-TR" sz="2400" dirty="0" smtClean="0"/>
              <a:t>      …./05/2013    V.H.K.İ.                 : T.KAPLAN    (Paraf)</a:t>
            </a:r>
          </a:p>
          <a:p>
            <a:pPr>
              <a:buNone/>
            </a:pPr>
            <a:r>
              <a:rPr lang="tr-TR" sz="2400" dirty="0" smtClean="0"/>
              <a:t>      …./05/2013     Şef                        : B.BİLGİLİ    (Paraf)</a:t>
            </a:r>
          </a:p>
          <a:p>
            <a:pPr>
              <a:buNone/>
            </a:pPr>
            <a:r>
              <a:rPr lang="tr-TR" sz="2400" dirty="0" smtClean="0"/>
              <a:t>      …./05/2013     İ.</a:t>
            </a:r>
            <a:r>
              <a:rPr lang="tr-TR" sz="2400" dirty="0" err="1" smtClean="0"/>
              <a:t>M.Hiz</a:t>
            </a:r>
            <a:r>
              <a:rPr lang="tr-TR" sz="2400" dirty="0" smtClean="0"/>
              <a:t>.</a:t>
            </a:r>
            <a:r>
              <a:rPr lang="tr-TR" sz="2400" dirty="0" err="1" smtClean="0"/>
              <a:t>Müd</a:t>
            </a:r>
            <a:r>
              <a:rPr lang="tr-TR" sz="2400" dirty="0" smtClean="0"/>
              <a:t>.Yrd: Ş.ÇELEBİ       (Paraf)</a:t>
            </a:r>
          </a:p>
          <a:p>
            <a:pPr>
              <a:buNone/>
            </a:pPr>
            <a:endParaRPr lang="tr-TR" sz="2400" dirty="0" smtClean="0"/>
          </a:p>
          <a:p>
            <a:pPr>
              <a:buNone/>
            </a:pP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47</a:t>
            </a:fld>
            <a:endParaRPr lang="tr-TR" dirty="0"/>
          </a:p>
        </p:txBody>
      </p:sp>
      <p:cxnSp>
        <p:nvCxnSpPr>
          <p:cNvPr id="9" name="8 Düz Bağlayıcı"/>
          <p:cNvCxnSpPr/>
          <p:nvPr/>
        </p:nvCxnSpPr>
        <p:spPr>
          <a:xfrm>
            <a:off x="357158" y="5000636"/>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28596" y="5072074"/>
            <a:ext cx="1928826" cy="369332"/>
          </a:xfrm>
          <a:prstGeom prst="rect">
            <a:avLst/>
          </a:prstGeom>
          <a:noFill/>
        </p:spPr>
        <p:txBody>
          <a:bodyPr wrap="square" rtlCol="0">
            <a:spAutoFit/>
          </a:bodyPr>
          <a:lstStyle/>
          <a:p>
            <a:r>
              <a:rPr lang="tr-TR" dirty="0" smtClean="0"/>
              <a:t>ADRES</a:t>
            </a:r>
            <a:endParaRPr lang="tr-TR" dirty="0"/>
          </a:p>
        </p:txBody>
      </p:sp>
      <p:pic>
        <p:nvPicPr>
          <p:cNvPr id="12"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1393009" cy="1075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214422"/>
            <a:ext cx="8229600" cy="642942"/>
          </a:xfrm>
        </p:spPr>
        <p:txBody>
          <a:bodyPr>
            <a:normAutofit/>
          </a:bodyPr>
          <a:lstStyle/>
          <a:p>
            <a:r>
              <a:rPr lang="tr-TR" sz="3200" dirty="0" smtClean="0">
                <a:solidFill>
                  <a:srgbClr val="FF0000"/>
                </a:solidFill>
                <a:latin typeface="+mn-lt"/>
              </a:rPr>
              <a:t>KOORDİNASYON;</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5000636"/>
          </a:xfrm>
        </p:spPr>
        <p:txBody>
          <a:bodyPr>
            <a:normAutofit fontScale="85000" lnSpcReduction="10000"/>
          </a:bodyPr>
          <a:lstStyle/>
          <a:p>
            <a:pPr>
              <a:buNone/>
            </a:pPr>
            <a:r>
              <a:rPr lang="tr-TR" dirty="0" smtClean="0"/>
              <a:t>    Başka birimlerle işbirliği yapılarak  hazırlanan yazılarda, paraf bölümünden sonra bir satır aralığı bırakılarak “</a:t>
            </a:r>
            <a:r>
              <a:rPr lang="tr-TR" dirty="0" smtClean="0">
                <a:solidFill>
                  <a:srgbClr val="0070C0"/>
                </a:solidFill>
              </a:rPr>
              <a:t>Koordinasyon</a:t>
            </a:r>
            <a:r>
              <a:rPr lang="tr-TR" dirty="0" smtClean="0"/>
              <a:t>” yazılır.</a:t>
            </a:r>
          </a:p>
          <a:p>
            <a:pPr>
              <a:buNone/>
            </a:pPr>
            <a:endParaRPr lang="tr-TR" dirty="0" smtClean="0"/>
          </a:p>
          <a:p>
            <a:pPr>
              <a:buNone/>
            </a:pPr>
            <a:r>
              <a:rPr lang="tr-TR" dirty="0" smtClean="0"/>
              <a:t>    İşbirliğine dahil olan personelin unvan, ad ve soyadları paraf bölümündeki biçime uygun olarak düzenlenir.</a:t>
            </a:r>
          </a:p>
          <a:p>
            <a:pPr>
              <a:buNone/>
            </a:pPr>
            <a:r>
              <a:rPr lang="tr-TR" dirty="0" smtClean="0"/>
              <a:t>    </a:t>
            </a:r>
          </a:p>
          <a:p>
            <a:pPr>
              <a:buNone/>
            </a:pPr>
            <a:r>
              <a:rPr lang="tr-TR" dirty="0" smtClean="0"/>
              <a:t>    Koordinasyonla ek yazışmalar önlenmiş,iş ve işlemler hızlandırılmış, tasarruf sağlanmış olur.</a:t>
            </a:r>
          </a:p>
          <a:p>
            <a:pPr>
              <a:buNone/>
            </a:pPr>
            <a:endParaRPr lang="tr-TR" dirty="0" smtClean="0"/>
          </a:p>
          <a:p>
            <a:pPr>
              <a:buNone/>
            </a:pPr>
            <a:endParaRPr lang="tr-TR" sz="1300" dirty="0" smtClean="0"/>
          </a:p>
          <a:p>
            <a:pPr>
              <a:buNone/>
            </a:pPr>
            <a:r>
              <a:rPr lang="tr-TR" dirty="0" smtClean="0"/>
              <a:t>   </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48</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19672" cy="125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632666"/>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KOORDİNASYON</a:t>
            </a:r>
            <a:endParaRPr lang="tr-TR" dirty="0">
              <a:solidFill>
                <a:srgbClr val="0070C0"/>
              </a:solidFill>
            </a:endParaRPr>
          </a:p>
        </p:txBody>
      </p:sp>
      <p:sp>
        <p:nvSpPr>
          <p:cNvPr id="8" name="7 İçerik Yer Tutucusu"/>
          <p:cNvSpPr>
            <a:spLocks noGrp="1"/>
          </p:cNvSpPr>
          <p:nvPr>
            <p:ph idx="1"/>
          </p:nvPr>
        </p:nvSpPr>
        <p:spPr>
          <a:xfrm>
            <a:off x="214282" y="1785926"/>
            <a:ext cx="8715436" cy="4801314"/>
          </a:xfrm>
          <a:prstGeom prst="rect">
            <a:avLst/>
          </a:prstGeom>
          <a:ln>
            <a:solidFill>
              <a:schemeClr val="tx1"/>
            </a:solidFill>
            <a:prstDash val="solid"/>
          </a:ln>
        </p:spPr>
        <p:txBody>
          <a:bodyPr wrap="square">
            <a:spAutoFit/>
          </a:bodyPr>
          <a:lstStyle/>
          <a:p>
            <a:pPr algn="ctr">
              <a:buNone/>
            </a:pPr>
            <a:endParaRPr lang="tr-TR" sz="1800" dirty="0" smtClean="0"/>
          </a:p>
          <a:p>
            <a:pPr>
              <a:buNone/>
            </a:pPr>
            <a:r>
              <a:rPr lang="tr-TR" sz="2400" dirty="0" smtClean="0"/>
              <a:t>    </a:t>
            </a:r>
          </a:p>
          <a:p>
            <a:pPr>
              <a:buNone/>
            </a:pPr>
            <a:r>
              <a:rPr lang="tr-TR" sz="2400" dirty="0" smtClean="0"/>
              <a:t>      …./05/2013    V.H.K.İ.                  : B.TEMİZ (Paraf)</a:t>
            </a:r>
          </a:p>
          <a:p>
            <a:pPr>
              <a:buNone/>
            </a:pPr>
            <a:r>
              <a:rPr lang="tr-TR" sz="2400" dirty="0" smtClean="0"/>
              <a:t>      …./05/2013     Şef                        : N.ŞEKER (Paraf)</a:t>
            </a:r>
          </a:p>
          <a:p>
            <a:pPr>
              <a:buNone/>
            </a:pPr>
            <a:r>
              <a:rPr lang="tr-TR" sz="2400" dirty="0" smtClean="0"/>
              <a:t>      .…./05/2013     İ.M.Hiz. </a:t>
            </a:r>
            <a:r>
              <a:rPr lang="tr-TR" sz="2400" dirty="0" err="1" smtClean="0"/>
              <a:t>Müd</a:t>
            </a:r>
            <a:r>
              <a:rPr lang="tr-TR" sz="2400" dirty="0" smtClean="0"/>
              <a:t>.Yrd   : M.KARA (Paraf)</a:t>
            </a:r>
          </a:p>
          <a:p>
            <a:pPr>
              <a:buNone/>
            </a:pPr>
            <a:r>
              <a:rPr lang="tr-TR" sz="2400" dirty="0" smtClean="0">
                <a:solidFill>
                  <a:srgbClr val="FF0000"/>
                </a:solidFill>
              </a:rPr>
              <a:t>X    1 Satır Aralığı</a:t>
            </a:r>
          </a:p>
          <a:p>
            <a:pPr>
              <a:buNone/>
            </a:pPr>
            <a:r>
              <a:rPr lang="tr-TR" sz="2400" dirty="0" smtClean="0"/>
              <a:t>      Koordinasyon:      </a:t>
            </a:r>
          </a:p>
          <a:p>
            <a:pPr>
              <a:buNone/>
            </a:pPr>
            <a:r>
              <a:rPr lang="tr-TR" sz="2400" dirty="0" smtClean="0"/>
              <a:t>      …./05/2013    Avukat                   :T.KORKMAZ (Paraf)</a:t>
            </a:r>
          </a:p>
          <a:p>
            <a:pPr>
              <a:buNone/>
            </a:pPr>
            <a:endParaRPr lang="tr-TR" sz="2400" dirty="0" smtClean="0"/>
          </a:p>
          <a:p>
            <a:pPr>
              <a:buNone/>
            </a:pPr>
            <a:endParaRPr lang="tr-TR" sz="2400" dirty="0" smtClean="0"/>
          </a:p>
          <a:p>
            <a:pPr>
              <a:buNone/>
            </a:pP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49</a:t>
            </a:fld>
            <a:endParaRPr lang="tr-TR" dirty="0"/>
          </a:p>
        </p:txBody>
      </p:sp>
      <p:cxnSp>
        <p:nvCxnSpPr>
          <p:cNvPr id="9" name="8 Düz Bağlayıcı"/>
          <p:cNvCxnSpPr/>
          <p:nvPr/>
        </p:nvCxnSpPr>
        <p:spPr>
          <a:xfrm>
            <a:off x="785786" y="5214950"/>
            <a:ext cx="76438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Yukarı Aşağı Ok"/>
          <p:cNvSpPr/>
          <p:nvPr/>
        </p:nvSpPr>
        <p:spPr>
          <a:xfrm>
            <a:off x="2928926" y="3929066"/>
            <a:ext cx="45719" cy="428628"/>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4" name="13 Metin kutusu"/>
          <p:cNvSpPr txBox="1"/>
          <p:nvPr/>
        </p:nvSpPr>
        <p:spPr>
          <a:xfrm>
            <a:off x="857224" y="5072074"/>
            <a:ext cx="7572428" cy="646331"/>
          </a:xfrm>
          <a:prstGeom prst="rect">
            <a:avLst/>
          </a:prstGeom>
          <a:noFill/>
        </p:spPr>
        <p:txBody>
          <a:bodyPr wrap="square" rtlCol="0">
            <a:spAutoFit/>
          </a:bodyPr>
          <a:lstStyle/>
          <a:p>
            <a:r>
              <a:rPr lang="tr-TR" dirty="0" smtClean="0"/>
              <a:t> </a:t>
            </a:r>
          </a:p>
          <a:p>
            <a:r>
              <a:rPr lang="tr-TR" dirty="0" smtClean="0"/>
              <a:t>ADRES</a:t>
            </a:r>
            <a:endParaRPr lang="tr-TR" dirty="0"/>
          </a:p>
        </p:txBody>
      </p:sp>
      <p:pic>
        <p:nvPicPr>
          <p:cNvPr id="11"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259632" cy="972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2 İçerik Yer Tutucusu"/>
          <p:cNvSpPr>
            <a:spLocks noGrp="1"/>
          </p:cNvSpPr>
          <p:nvPr>
            <p:ph idx="1"/>
          </p:nvPr>
        </p:nvSpPr>
        <p:spPr/>
        <p:txBody>
          <a:bodyPr/>
          <a:lstStyle/>
          <a:p>
            <a:endParaRPr lang="tr-TR" dirty="0" smtClean="0"/>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5</a:t>
            </a:fld>
            <a:endParaRPr lang="tr-TR" dirty="0"/>
          </a:p>
        </p:txBody>
      </p:sp>
      <p:sp>
        <p:nvSpPr>
          <p:cNvPr id="5" name="1 Başlık"/>
          <p:cNvSpPr txBox="1">
            <a:spLocks/>
          </p:cNvSpPr>
          <p:nvPr/>
        </p:nvSpPr>
        <p:spPr>
          <a:xfrm>
            <a:off x="785786" y="428604"/>
            <a:ext cx="8136904" cy="86636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0" i="0" u="none" strike="noStrike" kern="1200" cap="all" spc="0" normalizeH="0" baseline="0" noProof="0" smtClean="0">
                <a:ln>
                  <a:noFill/>
                </a:ln>
                <a:solidFill>
                  <a:srgbClr val="002060"/>
                </a:solidFill>
                <a:effectLst>
                  <a:reflection blurRad="12700" stA="48000" endA="300" endPos="55000" dir="5400000" sy="-90000" algn="bl" rotWithShape="0"/>
                </a:effectLst>
                <a:uLnTx/>
                <a:uFillTx/>
                <a:latin typeface="+mj-lt"/>
                <a:ea typeface="+mj-ea"/>
                <a:cs typeface="+mj-cs"/>
              </a:rPr>
              <a:t>  </a:t>
            </a:r>
            <a:r>
              <a:rPr kumimoji="0" lang="tr-TR" sz="3600" b="0" i="0" u="none" strike="noStrike" kern="1200" cap="all" spc="0" normalizeH="0" baseline="0" noProof="0" smtClean="0">
                <a:ln>
                  <a:noFill/>
                </a:ln>
                <a:solidFill>
                  <a:srgbClr val="FF0000"/>
                </a:solidFill>
                <a:effectLst>
                  <a:reflection blurRad="12700" stA="48000" endA="300" endPos="55000" dir="5400000" sy="-90000" algn="bl" rotWithShape="0"/>
                </a:effectLst>
                <a:uLnTx/>
                <a:uFillTx/>
                <a:latin typeface="+mj-lt"/>
                <a:ea typeface="+mj-ea"/>
                <a:cs typeface="+mj-cs"/>
              </a:rPr>
              <a:t>TANIMLAR</a:t>
            </a:r>
            <a:endParaRPr kumimoji="0" lang="tr-TR"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7" name="6 Dikdörtgen"/>
          <p:cNvSpPr/>
          <p:nvPr/>
        </p:nvSpPr>
        <p:spPr>
          <a:xfrm>
            <a:off x="642910" y="2167116"/>
            <a:ext cx="8215370" cy="4031873"/>
          </a:xfrm>
          <a:prstGeom prst="rect">
            <a:avLst/>
          </a:prstGeom>
        </p:spPr>
        <p:txBody>
          <a:bodyPr wrap="square">
            <a:spAutoFit/>
          </a:bodyPr>
          <a:lstStyle/>
          <a:p>
            <a:r>
              <a:rPr lang="tr-TR" sz="3200" dirty="0" smtClean="0">
                <a:solidFill>
                  <a:srgbClr val="0070C0"/>
                </a:solidFill>
              </a:rPr>
              <a:t>Resmi Bilgi</a:t>
            </a:r>
            <a:r>
              <a:rPr lang="tr-TR" sz="3200" dirty="0" smtClean="0">
                <a:solidFill>
                  <a:srgbClr val="FF0000"/>
                </a:solidFill>
              </a:rPr>
              <a:t>:</a:t>
            </a:r>
            <a:r>
              <a:rPr lang="tr-TR" sz="3200" dirty="0" smtClean="0"/>
              <a:t> Kamu kurum ve kuruluşlarının kendi aralarında veya gerçek ve tüzel kişilerle iletişimleri sırasında metin, ses, görüntü şeklinde oluşturdukları, gönderdikleri veya sakladıkları bilgilerdir.</a:t>
            </a:r>
          </a:p>
          <a:p>
            <a:r>
              <a:rPr lang="tr-TR" sz="3200" dirty="0" smtClean="0">
                <a:solidFill>
                  <a:srgbClr val="0070C0"/>
                </a:solidFill>
              </a:rPr>
              <a:t>Elektronik Belge</a:t>
            </a:r>
            <a:r>
              <a:rPr lang="tr-TR" sz="3200" dirty="0" smtClean="0">
                <a:solidFill>
                  <a:srgbClr val="FF0000"/>
                </a:solidFill>
              </a:rPr>
              <a:t>:</a:t>
            </a:r>
            <a:r>
              <a:rPr lang="tr-TR" sz="3200" dirty="0" smtClean="0"/>
              <a:t> Elektronik ortamda oluşturulan, gönderilen ve saklanan her türlü belge. </a:t>
            </a:r>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433340" cy="187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285860"/>
            <a:ext cx="8229600" cy="642942"/>
          </a:xfrm>
        </p:spPr>
        <p:txBody>
          <a:bodyPr>
            <a:normAutofit/>
          </a:bodyPr>
          <a:lstStyle/>
          <a:p>
            <a:r>
              <a:rPr lang="tr-TR" sz="3200" dirty="0" smtClean="0">
                <a:solidFill>
                  <a:srgbClr val="FF0000"/>
                </a:solidFill>
                <a:latin typeface="+mn-lt"/>
              </a:rPr>
              <a:t>ADRES;</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857784"/>
          </a:xfrm>
        </p:spPr>
        <p:txBody>
          <a:bodyPr>
            <a:normAutofit fontScale="92500" lnSpcReduction="20000"/>
          </a:bodyPr>
          <a:lstStyle/>
          <a:p>
            <a:pPr marL="0" indent="0" algn="just">
              <a:lnSpc>
                <a:spcPct val="90000"/>
              </a:lnSpc>
              <a:buNone/>
            </a:pPr>
            <a:r>
              <a:rPr lang="tr-TR" dirty="0" smtClean="0"/>
              <a:t>Yazı alanının sınırları içinde kalacak şekilde sayfa sonuna soldan başlayarak</a:t>
            </a:r>
          </a:p>
          <a:p>
            <a:pPr marL="0" indent="0" algn="just">
              <a:lnSpc>
                <a:spcPct val="90000"/>
              </a:lnSpc>
              <a:buNone/>
            </a:pPr>
            <a:endParaRPr lang="tr-TR" dirty="0" smtClean="0"/>
          </a:p>
          <a:p>
            <a:pPr marL="0" indent="0" algn="just">
              <a:lnSpc>
                <a:spcPct val="90000"/>
              </a:lnSpc>
              <a:buFont typeface="Wingdings" pitchFamily="2" charset="2"/>
              <a:buChar char="v"/>
            </a:pPr>
            <a:r>
              <a:rPr lang="tr-TR" dirty="0" smtClean="0"/>
              <a:t>Yazıyı gönderen kurum ve kuruluşun adresi,</a:t>
            </a:r>
          </a:p>
          <a:p>
            <a:pPr marL="0" indent="0" algn="just">
              <a:lnSpc>
                <a:spcPct val="90000"/>
              </a:lnSpc>
              <a:buFont typeface="Wingdings" pitchFamily="2" charset="2"/>
              <a:buChar char="v"/>
            </a:pPr>
            <a:r>
              <a:rPr lang="tr-TR" dirty="0" smtClean="0"/>
              <a:t>Telefon ve faks numarası,</a:t>
            </a:r>
          </a:p>
          <a:p>
            <a:pPr marL="0" indent="0" algn="just">
              <a:lnSpc>
                <a:spcPct val="90000"/>
              </a:lnSpc>
              <a:buFont typeface="Wingdings" pitchFamily="2" charset="2"/>
              <a:buChar char="v"/>
            </a:pPr>
            <a:r>
              <a:rPr lang="tr-TR" dirty="0" smtClean="0"/>
              <a:t>E-posta adresi</a:t>
            </a:r>
          </a:p>
          <a:p>
            <a:pPr marL="0" indent="0" algn="just">
              <a:lnSpc>
                <a:spcPct val="90000"/>
              </a:lnSpc>
              <a:buFont typeface="Wingdings" pitchFamily="2" charset="2"/>
              <a:buChar char="v"/>
            </a:pPr>
            <a:r>
              <a:rPr lang="tr-TR" dirty="0" smtClean="0"/>
              <a:t>Elektronik ağ sayfasını içeren iletişim bilgileri yazılır.</a:t>
            </a:r>
          </a:p>
          <a:p>
            <a:pPr marL="0" indent="0" algn="just">
              <a:lnSpc>
                <a:spcPct val="90000"/>
              </a:lnSpc>
              <a:buNone/>
            </a:pPr>
            <a:r>
              <a:rPr lang="tr-TR" dirty="0" smtClean="0"/>
              <a:t> </a:t>
            </a:r>
          </a:p>
          <a:p>
            <a:pPr marL="0" indent="0" algn="just">
              <a:lnSpc>
                <a:spcPct val="90000"/>
              </a:lnSpc>
              <a:buNone/>
            </a:pPr>
            <a:r>
              <a:rPr lang="tr-TR" dirty="0" smtClean="0"/>
              <a:t>Yazının gönderildiği kurum ve kişilerin, gerektiğinde daha ayrıntılı bilgi alabilmeleri için başvuracakları görevlinin </a:t>
            </a:r>
            <a:r>
              <a:rPr lang="tr-TR" dirty="0" smtClean="0">
                <a:solidFill>
                  <a:srgbClr val="00B050"/>
                </a:solidFill>
              </a:rPr>
              <a:t>adı, soyadı ve unvanı </a:t>
            </a:r>
            <a:r>
              <a:rPr lang="tr-TR" dirty="0" smtClean="0"/>
              <a:t>adres bölümünün sağında yer alır. </a:t>
            </a:r>
          </a:p>
          <a:p>
            <a:pPr marL="0" indent="0" algn="just">
              <a:lnSpc>
                <a:spcPct val="90000"/>
              </a:lnSpc>
              <a:buNone/>
            </a:pPr>
            <a:endParaRPr lang="tr-TR"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50</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19672" cy="125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714348" y="1357298"/>
            <a:ext cx="8229600" cy="704104"/>
          </a:xfrm>
        </p:spPr>
        <p:txBody>
          <a:bodyPr/>
          <a:lstStyle/>
          <a:p>
            <a:r>
              <a:rPr lang="tr-TR" sz="3200" dirty="0" smtClean="0">
                <a:solidFill>
                  <a:srgbClr val="FF0000"/>
                </a:solidFill>
              </a:rPr>
              <a:t>ÖRNEK</a:t>
            </a:r>
            <a:r>
              <a:rPr lang="tr-TR" sz="3200" dirty="0" smtClean="0">
                <a:solidFill>
                  <a:srgbClr val="FF00FF"/>
                </a:solidFill>
              </a:rPr>
              <a:t>:</a:t>
            </a:r>
            <a:r>
              <a:rPr lang="tr-TR" sz="3200" dirty="0" smtClean="0">
                <a:solidFill>
                  <a:srgbClr val="0070C0"/>
                </a:solidFill>
              </a:rPr>
              <a:t>ADRES</a:t>
            </a:r>
            <a:endParaRPr lang="tr-TR" dirty="0">
              <a:solidFill>
                <a:srgbClr val="0070C0"/>
              </a:solidFill>
            </a:endParaRPr>
          </a:p>
        </p:txBody>
      </p:sp>
      <p:sp>
        <p:nvSpPr>
          <p:cNvPr id="8" name="7 İçerik Yer Tutucusu"/>
          <p:cNvSpPr>
            <a:spLocks noGrp="1"/>
          </p:cNvSpPr>
          <p:nvPr>
            <p:ph idx="1"/>
          </p:nvPr>
        </p:nvSpPr>
        <p:spPr>
          <a:xfrm>
            <a:off x="214282" y="2285992"/>
            <a:ext cx="8786874" cy="3416320"/>
          </a:xfrm>
          <a:prstGeom prst="rect">
            <a:avLst/>
          </a:prstGeom>
          <a:ln>
            <a:solidFill>
              <a:schemeClr val="tx1"/>
            </a:solidFill>
            <a:prstDash val="solid"/>
          </a:ln>
        </p:spPr>
        <p:txBody>
          <a:bodyPr wrap="square">
            <a:spAutoFit/>
          </a:bodyPr>
          <a:lstStyle/>
          <a:p>
            <a:pPr algn="ctr">
              <a:buNone/>
            </a:pPr>
            <a:endParaRPr lang="tr-TR" sz="1800" dirty="0" smtClean="0"/>
          </a:p>
          <a:p>
            <a:pPr>
              <a:buNone/>
            </a:pPr>
            <a:endParaRPr lang="tr-TR" sz="1800" dirty="0" smtClean="0"/>
          </a:p>
          <a:p>
            <a:pPr>
              <a:buNone/>
            </a:pPr>
            <a:endParaRPr lang="tr-TR" sz="1800" dirty="0" smtClean="0"/>
          </a:p>
          <a:p>
            <a:pPr>
              <a:buNone/>
            </a:pPr>
            <a:endParaRPr lang="tr-TR" sz="1800" dirty="0" smtClean="0"/>
          </a:p>
          <a:p>
            <a:pPr>
              <a:buNone/>
            </a:pPr>
            <a:endParaRPr lang="tr-TR" sz="1800" dirty="0" smtClean="0"/>
          </a:p>
          <a:p>
            <a:pPr>
              <a:buNone/>
            </a:pPr>
            <a:endParaRPr lang="tr-TR" sz="1800" dirty="0" smtClean="0"/>
          </a:p>
          <a:p>
            <a:pPr>
              <a:buNone/>
            </a:pPr>
            <a:r>
              <a:rPr lang="tr-TR" sz="1800" dirty="0" smtClean="0"/>
              <a:t> </a:t>
            </a:r>
            <a:r>
              <a:rPr lang="tr-TR" sz="1400" dirty="0" smtClean="0"/>
              <a:t>TKHK Kocaeli Genel Sekreterliği</a:t>
            </a:r>
          </a:p>
          <a:p>
            <a:pPr>
              <a:buNone/>
            </a:pPr>
            <a:r>
              <a:rPr lang="tr-TR" sz="1400" i="1" dirty="0" smtClean="0"/>
              <a:t>Adres: Karadenizliler Mah. </a:t>
            </a:r>
            <a:r>
              <a:rPr lang="tr-TR" sz="1400" i="1" dirty="0" err="1" smtClean="0"/>
              <a:t>Elmatepe</a:t>
            </a:r>
            <a:r>
              <a:rPr lang="tr-TR" sz="1400" i="1" dirty="0" smtClean="0"/>
              <a:t> </a:t>
            </a:r>
            <a:r>
              <a:rPr lang="tr-TR" sz="1400" i="1" dirty="0" err="1" smtClean="0"/>
              <a:t>Cad.No</a:t>
            </a:r>
            <a:r>
              <a:rPr lang="tr-TR" sz="1400" i="1" dirty="0" smtClean="0"/>
              <a:t>:57 İzmit / KOCAELİ </a:t>
            </a:r>
            <a:r>
              <a:rPr lang="tr-TR" sz="1400" dirty="0" smtClean="0">
                <a:latin typeface="Times New Roman" pitchFamily="18" charset="0"/>
                <a:cs typeface="Times New Roman" pitchFamily="18" charset="0"/>
              </a:rPr>
              <a:t>Ayrıntılı bilgi için irtibat : H. MUĞLALI V.H.K.İ.</a:t>
            </a:r>
          </a:p>
          <a:p>
            <a:pPr>
              <a:buNone/>
            </a:pPr>
            <a:r>
              <a:rPr lang="tr-TR" sz="1400" dirty="0" smtClean="0">
                <a:latin typeface="Times New Roman" pitchFamily="18" charset="0"/>
                <a:cs typeface="Times New Roman" pitchFamily="18" charset="0"/>
              </a:rPr>
              <a:t>     Telefon: (0262) 319 35 00-1122    Faks</a:t>
            </a:r>
            <a:r>
              <a:rPr lang="tr-TR" sz="1400" dirty="0" smtClean="0">
                <a:latin typeface="Times New Roman" pitchFamily="18" charset="0"/>
                <a:cs typeface="Times New Roman" pitchFamily="18" charset="0"/>
                <a:sym typeface="Wingdings" pitchFamily="2" charset="2"/>
              </a:rPr>
              <a:t>: (0262) 319  40 76</a:t>
            </a:r>
          </a:p>
          <a:p>
            <a:pPr>
              <a:buNone/>
            </a:pPr>
            <a:r>
              <a:rPr lang="tr-TR" sz="1400" dirty="0" smtClean="0">
                <a:latin typeface="Times New Roman" pitchFamily="18" charset="0"/>
                <a:cs typeface="Times New Roman" pitchFamily="18" charset="0"/>
                <a:sym typeface="Wingdings" pitchFamily="2" charset="2"/>
              </a:rPr>
              <a:t>      e-posta : </a:t>
            </a:r>
            <a:r>
              <a:rPr lang="tr-TR" sz="1400" dirty="0" smtClean="0">
                <a:latin typeface="Times New Roman" pitchFamily="18" charset="0"/>
                <a:cs typeface="Times New Roman" pitchFamily="18" charset="0"/>
                <a:sym typeface="Wingdings" pitchFamily="2" charset="2"/>
                <a:hlinkClick r:id="rId2"/>
              </a:rPr>
              <a:t>khb41.</a:t>
            </a:r>
            <a:r>
              <a:rPr lang="tr-TR" sz="1400" dirty="0" err="1" smtClean="0">
                <a:latin typeface="Times New Roman" pitchFamily="18" charset="0"/>
                <a:cs typeface="Times New Roman" pitchFamily="18" charset="0"/>
                <a:sym typeface="Wingdings" pitchFamily="2" charset="2"/>
                <a:hlinkClick r:id="rId2"/>
              </a:rPr>
              <a:t>ib</a:t>
            </a:r>
            <a:r>
              <a:rPr lang="tr-TR" sz="1400" dirty="0" smtClean="0">
                <a:hlinkClick r:id="rId2"/>
              </a:rPr>
              <a:t>@</a:t>
            </a:r>
            <a:r>
              <a:rPr lang="tr-TR" sz="1400" dirty="0" err="1" smtClean="0">
                <a:hlinkClick r:id="rId2"/>
              </a:rPr>
              <a:t>saglik</a:t>
            </a:r>
            <a:r>
              <a:rPr lang="tr-TR" sz="1400" dirty="0" smtClean="0">
                <a:hlinkClick r:id="rId2"/>
              </a:rPr>
              <a:t>.gov.tr</a:t>
            </a:r>
            <a:r>
              <a:rPr lang="tr-TR" sz="1400" dirty="0" smtClean="0"/>
              <a:t>               Elektronik Ağ: www.</a:t>
            </a:r>
            <a:r>
              <a:rPr lang="tr-TR" sz="1400" dirty="0" err="1" smtClean="0"/>
              <a:t>kocaelikhb</a:t>
            </a:r>
            <a:r>
              <a:rPr lang="tr-TR" sz="1400" dirty="0" smtClean="0"/>
              <a:t>.gov.tr           </a:t>
            </a:r>
          </a:p>
          <a:p>
            <a:pPr>
              <a:buNone/>
            </a:pPr>
            <a:endParaRPr lang="tr-TR" sz="15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51</a:t>
            </a:fld>
            <a:endParaRPr lang="tr-TR" dirty="0"/>
          </a:p>
        </p:txBody>
      </p:sp>
      <p:cxnSp>
        <p:nvCxnSpPr>
          <p:cNvPr id="9" name="8 Düz Bağlayıcı"/>
          <p:cNvCxnSpPr/>
          <p:nvPr/>
        </p:nvCxnSpPr>
        <p:spPr>
          <a:xfrm>
            <a:off x="500034" y="4143380"/>
            <a:ext cx="82153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C:\Users\SH\Desktop\logom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1763688" cy="1361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500034" y="1142984"/>
            <a:ext cx="8229600" cy="704104"/>
          </a:xfrm>
        </p:spPr>
        <p:txBody>
          <a:bodyPr/>
          <a:lstStyle/>
          <a:p>
            <a:r>
              <a:rPr lang="tr-TR" sz="3200" dirty="0" smtClean="0">
                <a:solidFill>
                  <a:srgbClr val="FF0000"/>
                </a:solidFill>
                <a:latin typeface="+mn-lt"/>
              </a:rPr>
              <a:t>GİZLİ YAZILAR;</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714908"/>
          </a:xfrm>
        </p:spPr>
        <p:txBody>
          <a:bodyPr>
            <a:normAutofit fontScale="85000" lnSpcReduction="10000"/>
          </a:bodyPr>
          <a:lstStyle/>
          <a:p>
            <a:pPr>
              <a:buNone/>
            </a:pPr>
            <a:r>
              <a:rPr lang="tr-TR" dirty="0" smtClean="0"/>
              <a:t>  Gizlilik taşıyan bir yazı ise gizlilik derecesi belgenin üst ve alt kısmına büyük harflerle kırmızı olarak yazılır.</a:t>
            </a:r>
          </a:p>
          <a:p>
            <a:pPr>
              <a:buNone/>
            </a:pPr>
            <a:r>
              <a:rPr lang="tr-TR" dirty="0" smtClean="0"/>
              <a:t>   </a:t>
            </a:r>
          </a:p>
          <a:p>
            <a:pPr>
              <a:buNone/>
            </a:pPr>
            <a:r>
              <a:rPr lang="tr-TR" dirty="0" smtClean="0"/>
              <a:t>   Gizlilik dereceler:</a:t>
            </a:r>
          </a:p>
          <a:p>
            <a:pPr>
              <a:buNone/>
            </a:pPr>
            <a:r>
              <a:rPr lang="tr-TR" dirty="0" smtClean="0"/>
              <a:t>                               “</a:t>
            </a:r>
            <a:r>
              <a:rPr lang="tr-TR" dirty="0" smtClean="0">
                <a:solidFill>
                  <a:srgbClr val="FF0000"/>
                </a:solidFill>
              </a:rPr>
              <a:t>ÇOK GİZLİ</a:t>
            </a:r>
            <a:r>
              <a:rPr lang="tr-TR" dirty="0" smtClean="0"/>
              <a:t>” </a:t>
            </a:r>
          </a:p>
          <a:p>
            <a:pPr>
              <a:buNone/>
            </a:pPr>
            <a:r>
              <a:rPr lang="tr-TR" dirty="0" smtClean="0"/>
              <a:t>                                              “</a:t>
            </a:r>
            <a:r>
              <a:rPr lang="tr-TR" dirty="0" smtClean="0">
                <a:solidFill>
                  <a:srgbClr val="FF0000"/>
                </a:solidFill>
              </a:rPr>
              <a:t>GİZLİ</a:t>
            </a:r>
            <a:r>
              <a:rPr lang="tr-TR" dirty="0" smtClean="0"/>
              <a:t>” </a:t>
            </a:r>
          </a:p>
          <a:p>
            <a:pPr>
              <a:buNone/>
            </a:pPr>
            <a:r>
              <a:rPr lang="tr-TR" dirty="0" smtClean="0"/>
              <a:t>                                                       “</a:t>
            </a:r>
            <a:r>
              <a:rPr lang="tr-TR" dirty="0" smtClean="0">
                <a:solidFill>
                  <a:srgbClr val="FF0000"/>
                </a:solidFill>
              </a:rPr>
              <a:t>ÖZEL</a:t>
            </a:r>
            <a:r>
              <a:rPr lang="tr-TR" dirty="0" smtClean="0"/>
              <a:t>” </a:t>
            </a:r>
          </a:p>
          <a:p>
            <a:pPr>
              <a:buNone/>
            </a:pPr>
            <a:r>
              <a:rPr lang="tr-TR" dirty="0" smtClean="0"/>
              <a:t>                                                                “</a:t>
            </a:r>
            <a:r>
              <a:rPr lang="tr-TR" dirty="0" smtClean="0">
                <a:solidFill>
                  <a:srgbClr val="FF0000"/>
                </a:solidFill>
              </a:rPr>
              <a:t>HİZMETE ÖZEL</a:t>
            </a:r>
            <a:r>
              <a:rPr lang="tr-TR" dirty="0" smtClean="0"/>
              <a:t>” </a:t>
            </a:r>
          </a:p>
          <a:p>
            <a:pPr>
              <a:buNone/>
            </a:pPr>
            <a:r>
              <a:rPr lang="tr-TR" dirty="0" smtClean="0"/>
              <a:t>  Gizlilik dereceleri hizmet özelliğine göre kurum ve kuruluşça belirlenir.</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52</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475656" cy="113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704104"/>
          </a:xfrm>
        </p:spPr>
        <p:txBody>
          <a:bodyPr/>
          <a:lstStyle/>
          <a:p>
            <a:r>
              <a:rPr lang="tr-TR" sz="3200" dirty="0" smtClean="0">
                <a:solidFill>
                  <a:srgbClr val="FF0000"/>
                </a:solidFill>
                <a:latin typeface="+mn-lt"/>
              </a:rPr>
              <a:t>İVEDİ ve GÜNLÜ YAZILAR,TEKİT YAZISI;</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214842"/>
          </a:xfrm>
        </p:spPr>
        <p:txBody>
          <a:bodyPr>
            <a:normAutofit fontScale="92500" lnSpcReduction="20000"/>
          </a:bodyPr>
          <a:lstStyle/>
          <a:p>
            <a:pPr>
              <a:buNone/>
            </a:pPr>
            <a:r>
              <a:rPr lang="tr-TR" dirty="0" smtClean="0"/>
              <a:t>   Yazının ivedi ve günlü olduğu sayfanın sağ üst kısmına büyük harflerle kırmızı renkli belirtilir.</a:t>
            </a:r>
          </a:p>
          <a:p>
            <a:pPr>
              <a:buNone/>
            </a:pPr>
            <a:endParaRPr lang="tr-TR" sz="1200" dirty="0" smtClean="0"/>
          </a:p>
          <a:p>
            <a:pPr>
              <a:buNone/>
            </a:pPr>
            <a:r>
              <a:rPr lang="tr-TR" dirty="0" smtClean="0"/>
              <a:t>   Yazıyı alan ivediliğin gereğini yapmakla yükümlüdür.</a:t>
            </a:r>
          </a:p>
          <a:p>
            <a:pPr>
              <a:buNone/>
            </a:pPr>
            <a:endParaRPr lang="tr-TR" sz="1200" dirty="0" smtClean="0"/>
          </a:p>
          <a:p>
            <a:pPr>
              <a:buNone/>
            </a:pPr>
            <a:r>
              <a:rPr lang="tr-TR" dirty="0" smtClean="0"/>
              <a:t>   Öncelik verilmesi gereken durumlarda yazıya cevap verilmesi gereken tarih metin içinde belirtilir.</a:t>
            </a:r>
          </a:p>
          <a:p>
            <a:pPr>
              <a:buNone/>
            </a:pPr>
            <a:endParaRPr lang="tr-TR" dirty="0" smtClean="0"/>
          </a:p>
          <a:p>
            <a:pPr>
              <a:buNone/>
            </a:pPr>
            <a:r>
              <a:rPr lang="tr-TR" dirty="0" smtClean="0"/>
              <a:t>   Resmi yazılara uygun sürede cevap verilmemesi durumunda ilgili kuruma </a:t>
            </a:r>
            <a:r>
              <a:rPr lang="tr-TR" dirty="0" smtClean="0">
                <a:solidFill>
                  <a:srgbClr val="0070C0"/>
                </a:solidFill>
              </a:rPr>
              <a:t>tekit yazısı </a:t>
            </a:r>
            <a:r>
              <a:rPr lang="tr-TR" dirty="0" smtClean="0"/>
              <a:t>yazılır.</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53</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259632" cy="972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2357422" y="1000108"/>
            <a:ext cx="6300774" cy="704104"/>
          </a:xfrm>
        </p:spPr>
        <p:txBody>
          <a:bodyPr/>
          <a:lstStyle/>
          <a:p>
            <a:r>
              <a:rPr lang="tr-TR" sz="3200" dirty="0" smtClean="0">
                <a:solidFill>
                  <a:srgbClr val="FF0000"/>
                </a:solidFill>
                <a:latin typeface="+mn-lt"/>
              </a:rPr>
              <a:t>FAKS YAZILARI;</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214842"/>
          </a:xfrm>
        </p:spPr>
        <p:txBody>
          <a:bodyPr>
            <a:normAutofit/>
          </a:bodyPr>
          <a:lstStyle/>
          <a:p>
            <a:pPr>
              <a:buNone/>
            </a:pPr>
            <a:r>
              <a:rPr lang="tr-TR" dirty="0" smtClean="0"/>
              <a:t>   Kâğıtla yapılan resmî yazışmalarda daktilo veya bilgisayar kullanılır. Bu tür yazışmalar, yazının içeriğine ve ivedilik durumuna göre faks ile de gönderilebilir. Faksla yapılan yazışmalarda, yazıda belirtilen hususlarda hemen işlem yapılabilir, ancak bunların </a:t>
            </a:r>
            <a:r>
              <a:rPr lang="tr-TR" u="sng" dirty="0" smtClean="0">
                <a:solidFill>
                  <a:srgbClr val="0070C0"/>
                </a:solidFill>
              </a:rPr>
              <a:t>beş gün</a:t>
            </a:r>
            <a:r>
              <a:rPr lang="tr-TR" dirty="0" smtClean="0">
                <a:solidFill>
                  <a:srgbClr val="0070C0"/>
                </a:solidFill>
              </a:rPr>
              <a:t> </a:t>
            </a:r>
            <a:r>
              <a:rPr lang="tr-TR" dirty="0" smtClean="0"/>
              <a:t>içerisinde resmî yazı ile teyidinin yapılması gerekir.</a:t>
            </a:r>
          </a:p>
          <a:p>
            <a:pPr>
              <a:buNone/>
            </a:pPr>
            <a:endParaRPr lang="tr-TR"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54</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835696" cy="1417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0" y="0"/>
            <a:ext cx="9144000" cy="6777240"/>
          </a:xfrm>
          <a:prstGeom prst="rect">
            <a:avLst/>
          </a:prstGeom>
          <a:ln w="6350">
            <a:noFill/>
            <a:prstDash val="solid"/>
          </a:ln>
        </p:spPr>
        <p:txBody>
          <a:bodyPr wrap="square">
            <a:spAutoFit/>
          </a:bodyPr>
          <a:lstStyle/>
          <a:p>
            <a:pPr algn="ctr">
              <a:buNone/>
            </a:pPr>
            <a:r>
              <a:rPr lang="tr-TR" sz="1200" b="1" dirty="0" smtClean="0">
                <a:solidFill>
                  <a:srgbClr val="FF0000"/>
                </a:solidFill>
                <a:latin typeface="Times New Roman" panose="02020603050405020304" pitchFamily="18" charset="0"/>
                <a:cs typeface="Times New Roman" panose="02020603050405020304" pitchFamily="18" charset="0"/>
              </a:rPr>
              <a:t>GİZLİLİK DERECESİ</a:t>
            </a:r>
          </a:p>
          <a:p>
            <a:pPr algn="ctr">
              <a:buNone/>
            </a:pPr>
            <a:r>
              <a:rPr lang="tr-TR" sz="1200" dirty="0" smtClean="0">
                <a:latin typeface="Times New Roman" panose="02020603050405020304" pitchFamily="18" charset="0"/>
                <a:cs typeface="Times New Roman" panose="02020603050405020304" pitchFamily="18" charset="0"/>
              </a:rPr>
              <a:t>T.C.</a:t>
            </a:r>
          </a:p>
          <a:p>
            <a:pPr algn="ctr">
              <a:buNone/>
            </a:pPr>
            <a:r>
              <a:rPr lang="tr-TR" sz="1200" dirty="0" smtClean="0">
                <a:latin typeface="Times New Roman" panose="02020603050405020304" pitchFamily="18" charset="0"/>
                <a:cs typeface="Times New Roman" panose="02020603050405020304" pitchFamily="18" charset="0"/>
              </a:rPr>
              <a:t>AĞRI İBRAHİM ÇEÇEN ÜNİVERSİTESİ REKTÖRLÜĞÜ</a:t>
            </a:r>
          </a:p>
          <a:p>
            <a:pPr algn="ctr">
              <a:buNone/>
            </a:pPr>
            <a:r>
              <a:rPr lang="tr-TR" sz="1200" dirty="0" smtClean="0">
                <a:latin typeface="Times New Roman" panose="02020603050405020304" pitchFamily="18" charset="0"/>
                <a:cs typeface="Times New Roman" panose="02020603050405020304" pitchFamily="18" charset="0"/>
              </a:rPr>
              <a:t> Genel Sekreterlik</a:t>
            </a:r>
          </a:p>
          <a:p>
            <a:pPr algn="ctr">
              <a:buNone/>
            </a:pPr>
            <a:r>
              <a:rPr lang="tr-TR" sz="1200" dirty="0" smtClean="0">
                <a:solidFill>
                  <a:srgbClr val="00B0F0"/>
                </a:solidFill>
                <a:latin typeface="Times New Roman" panose="02020603050405020304" pitchFamily="18" charset="0"/>
                <a:cs typeface="Times New Roman" panose="02020603050405020304" pitchFamily="18" charset="0"/>
              </a:rPr>
              <a:t>                                                                                     </a:t>
            </a:r>
          </a:p>
          <a:p>
            <a:pPr algn="ctr">
              <a:buNone/>
            </a:pPr>
            <a:r>
              <a:rPr lang="tr-TR" sz="1200" dirty="0">
                <a:solidFill>
                  <a:srgbClr val="00B0F0"/>
                </a:solidFill>
                <a:latin typeface="Times New Roman" panose="02020603050405020304" pitchFamily="18" charset="0"/>
                <a:cs typeface="Times New Roman" panose="02020603050405020304" pitchFamily="18" charset="0"/>
              </a:rPr>
              <a:t> </a:t>
            </a:r>
            <a:r>
              <a:rPr lang="tr-TR" sz="1200" dirty="0" smtClean="0">
                <a:solidFill>
                  <a:srgbClr val="00B0F0"/>
                </a:solidFill>
                <a:latin typeface="Times New Roman" panose="02020603050405020304" pitchFamily="18" charset="0"/>
                <a:cs typeface="Times New Roman" panose="02020603050405020304" pitchFamily="18" charset="0"/>
              </a:rPr>
              <a:t>                                                                                2 SATIR ARALIĞI                                                                       </a:t>
            </a:r>
            <a:r>
              <a:rPr lang="tr-TR" sz="1200" b="1" dirty="0" smtClean="0">
                <a:solidFill>
                  <a:srgbClr val="FF0000"/>
                </a:solidFill>
                <a:latin typeface="Times New Roman" panose="02020603050405020304" pitchFamily="18" charset="0"/>
                <a:cs typeface="Times New Roman" panose="02020603050405020304" pitchFamily="18" charset="0"/>
              </a:rPr>
              <a:t>İVEDİ</a:t>
            </a:r>
          </a:p>
          <a:p>
            <a:pPr>
              <a:buNone/>
            </a:pPr>
            <a:r>
              <a:rPr lang="tr-TR" sz="1200" dirty="0" smtClean="0">
                <a:latin typeface="Times New Roman" panose="02020603050405020304" pitchFamily="18" charset="0"/>
                <a:cs typeface="Times New Roman" panose="02020603050405020304" pitchFamily="18" charset="0"/>
              </a:rPr>
              <a:t>          Sayı:  42239535-904-  </a:t>
            </a:r>
            <a:r>
              <a:rPr lang="tr-TR" sz="1200" dirty="0" smtClean="0"/>
              <a:t> </a:t>
            </a:r>
            <a:r>
              <a:rPr lang="tr-TR" sz="1200" dirty="0" smtClean="0">
                <a:latin typeface="Times New Roman" panose="02020603050405020304" pitchFamily="18" charset="0"/>
                <a:cs typeface="Times New Roman" panose="02020603050405020304" pitchFamily="18" charset="0"/>
              </a:rPr>
              <a:t>						                                25/09/2013</a:t>
            </a:r>
          </a:p>
          <a:p>
            <a:pPr>
              <a:buNone/>
            </a:pPr>
            <a:r>
              <a:rPr lang="tr-TR" sz="1200" dirty="0" smtClean="0">
                <a:latin typeface="Times New Roman" panose="02020603050405020304" pitchFamily="18" charset="0"/>
                <a:cs typeface="Times New Roman" panose="02020603050405020304" pitchFamily="18" charset="0"/>
              </a:rPr>
              <a:t>          Konu: TYÇP Protokolü</a:t>
            </a:r>
          </a:p>
          <a:p>
            <a:pPr algn="ctr">
              <a:buNone/>
            </a:pPr>
            <a:r>
              <a:rPr lang="tr-TR" sz="1200" dirty="0" smtClean="0">
                <a:solidFill>
                  <a:srgbClr val="00B0F0"/>
                </a:solidFill>
                <a:latin typeface="Times New Roman" panose="02020603050405020304" pitchFamily="18" charset="0"/>
                <a:cs typeface="Times New Roman" panose="02020603050405020304" pitchFamily="18" charset="0"/>
              </a:rPr>
              <a:t>2-4 SATIR ARALIĞI</a:t>
            </a:r>
          </a:p>
          <a:p>
            <a:pPr algn="ctr"/>
            <a:r>
              <a:rPr lang="tr-TR" sz="1200" dirty="0">
                <a:latin typeface="Times New Roman" panose="02020603050405020304" pitchFamily="18" charset="0"/>
                <a:cs typeface="Times New Roman" panose="02020603050405020304" pitchFamily="18" charset="0"/>
              </a:rPr>
              <a:t>ÇALIŞMA VE İŞ KURUMU İL MÜDÜRLÜĞÜNE</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                                                                               AĞRI</a:t>
            </a:r>
          </a:p>
          <a:p>
            <a:pPr algn="ctr">
              <a:buNone/>
            </a:pPr>
            <a:r>
              <a:rPr lang="tr-TR" sz="1200" dirty="0" smtClean="0">
                <a:solidFill>
                  <a:srgbClr val="00B0F0"/>
                </a:solidFill>
                <a:latin typeface="Times New Roman" panose="02020603050405020304" pitchFamily="18" charset="0"/>
                <a:cs typeface="Times New Roman" panose="02020603050405020304" pitchFamily="18" charset="0"/>
              </a:rPr>
              <a:t>2 SATIR ARALIĞI</a:t>
            </a:r>
          </a:p>
          <a:p>
            <a:pPr>
              <a:buNone/>
            </a:pPr>
            <a:r>
              <a:rPr lang="tr-TR" sz="1200" dirty="0" smtClean="0">
                <a:latin typeface="Times New Roman" panose="02020603050405020304" pitchFamily="18" charset="0"/>
                <a:cs typeface="Times New Roman" panose="02020603050405020304" pitchFamily="18" charset="0"/>
              </a:rPr>
              <a:t>          İlgi:                      </a:t>
            </a:r>
          </a:p>
          <a:p>
            <a:pPr algn="ctr">
              <a:buNone/>
            </a:pPr>
            <a:endParaRPr lang="tr-TR" sz="1200" dirty="0" smtClean="0">
              <a:solidFill>
                <a:srgbClr val="00B0F0"/>
              </a:solidFill>
              <a:latin typeface="Times New Roman" panose="02020603050405020304" pitchFamily="18" charset="0"/>
              <a:cs typeface="Times New Roman" panose="02020603050405020304" pitchFamily="18" charset="0"/>
            </a:endParaRPr>
          </a:p>
          <a:p>
            <a:pPr algn="ctr">
              <a:buNone/>
            </a:pPr>
            <a:r>
              <a:rPr lang="tr-TR" sz="1200" dirty="0" smtClean="0">
                <a:solidFill>
                  <a:srgbClr val="00B0F0"/>
                </a:solidFill>
                <a:latin typeface="Times New Roman" panose="02020603050405020304" pitchFamily="18" charset="0"/>
                <a:cs typeface="Times New Roman" panose="02020603050405020304" pitchFamily="18" charset="0"/>
              </a:rPr>
              <a:t>2 SATIR ARALIĞI</a:t>
            </a:r>
          </a:p>
          <a:p>
            <a:pPr>
              <a:buNone/>
            </a:pPr>
            <a:r>
              <a:rPr lang="tr-TR" sz="1200" dirty="0" smtClean="0">
                <a:latin typeface="Times New Roman" panose="02020603050405020304" pitchFamily="18" charset="0"/>
                <a:cs typeface="Times New Roman" panose="02020603050405020304" pitchFamily="18" charset="0"/>
              </a:rPr>
              <a:t>          </a:t>
            </a:r>
            <a:r>
              <a:rPr lang="tr-TR" sz="1200" dirty="0"/>
              <a:t> </a:t>
            </a:r>
            <a:r>
              <a:rPr lang="tr-TR" sz="1200" dirty="0" smtClean="0"/>
              <a:t>              </a:t>
            </a:r>
            <a:r>
              <a:rPr lang="tr-TR" sz="1200" dirty="0" smtClean="0">
                <a:latin typeface="Times New Roman" panose="02020603050405020304" pitchFamily="18" charset="0"/>
                <a:cs typeface="Times New Roman" panose="02020603050405020304" pitchFamily="18" charset="0"/>
              </a:rPr>
              <a:t>Üniversitemiz </a:t>
            </a:r>
            <a:r>
              <a:rPr lang="tr-TR" sz="1200" dirty="0">
                <a:latin typeface="Times New Roman" panose="02020603050405020304" pitchFamily="18" charset="0"/>
                <a:cs typeface="Times New Roman" panose="02020603050405020304" pitchFamily="18" charset="0"/>
              </a:rPr>
              <a:t>inşaat, temizlik, bağ, bahçe ve benzeri işlerde çalıştırılmak üzere TYÇP kapsamında geçici işçi istihdamını </a:t>
            </a:r>
            <a:r>
              <a:rPr lang="tr-TR" sz="1200" dirty="0" smtClean="0">
                <a:latin typeface="Times New Roman" panose="02020603050405020304" pitchFamily="18" charset="0"/>
                <a:cs typeface="Times New Roman" panose="02020603050405020304" pitchFamily="18" charset="0"/>
              </a:rPr>
              <a:t>      öngören </a:t>
            </a:r>
            <a:r>
              <a:rPr lang="tr-TR" sz="1200" dirty="0">
                <a:latin typeface="Times New Roman" panose="02020603050405020304" pitchFamily="18" charset="0"/>
                <a:cs typeface="Times New Roman" panose="02020603050405020304" pitchFamily="18" charset="0"/>
              </a:rPr>
              <a:t>protokol, proje ve ekleri yazımız ekindedir. İki nüsha olarak hazırlanan protokol metninin Müdürlüğünüzce imzalanarak </a:t>
            </a:r>
            <a:r>
              <a:rPr lang="tr-TR" sz="1200" dirty="0" smtClean="0">
                <a:latin typeface="Times New Roman" panose="02020603050405020304" pitchFamily="18" charset="0"/>
                <a:cs typeface="Times New Roman" panose="02020603050405020304" pitchFamily="18" charset="0"/>
              </a:rPr>
              <a:t>09/10/2013 tarihine kadar Rektörlüğümüze </a:t>
            </a:r>
            <a:r>
              <a:rPr lang="tr-TR" sz="1200" dirty="0">
                <a:latin typeface="Times New Roman" panose="02020603050405020304" pitchFamily="18" charset="0"/>
                <a:cs typeface="Times New Roman" panose="02020603050405020304" pitchFamily="18" charset="0"/>
              </a:rPr>
              <a:t>gönderilmesi hususunda</a:t>
            </a:r>
            <a:r>
              <a:rPr lang="tr-TR" sz="1200" dirty="0" smtClean="0">
                <a:latin typeface="Times New Roman" panose="02020603050405020304" pitchFamily="18" charset="0"/>
                <a:cs typeface="Times New Roman" panose="02020603050405020304" pitchFamily="18" charset="0"/>
              </a:rPr>
              <a:t>;</a:t>
            </a:r>
          </a:p>
          <a:p>
            <a:pPr>
              <a:buNone/>
            </a:pPr>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Gereğini rica ederim.</a:t>
            </a:r>
          </a:p>
          <a:p>
            <a:pPr>
              <a:buNone/>
            </a:pPr>
            <a:endParaRPr lang="tr-TR" sz="1200" dirty="0" smtClean="0">
              <a:latin typeface="Times New Roman" panose="02020603050405020304" pitchFamily="18" charset="0"/>
              <a:cs typeface="Times New Roman" panose="02020603050405020304" pitchFamily="18" charset="0"/>
            </a:endParaRPr>
          </a:p>
          <a:p>
            <a:pPr algn="ctr">
              <a:buNone/>
            </a:pPr>
            <a:r>
              <a:rPr lang="tr-TR" sz="1200" dirty="0" smtClean="0">
                <a:solidFill>
                  <a:srgbClr val="00B0F0"/>
                </a:solidFill>
                <a:latin typeface="Times New Roman" panose="02020603050405020304" pitchFamily="18" charset="0"/>
                <a:cs typeface="Times New Roman" panose="02020603050405020304" pitchFamily="18" charset="0"/>
              </a:rPr>
              <a:t>2-4 SATIR ARALIĞI</a:t>
            </a:r>
          </a:p>
          <a:p>
            <a:pPr>
              <a:buNone/>
            </a:pPr>
            <a:r>
              <a:rPr lang="tr-TR" sz="1200" dirty="0" smtClean="0">
                <a:solidFill>
                  <a:schemeClr val="tx1"/>
                </a:solidFill>
                <a:latin typeface="Times New Roman" panose="02020603050405020304" pitchFamily="18" charset="0"/>
                <a:cs typeface="Times New Roman" panose="02020603050405020304" pitchFamily="18" charset="0"/>
              </a:rPr>
              <a:t>                                                                                                                                                                                          P</a:t>
            </a:r>
            <a:r>
              <a:rPr lang="tr-TR" sz="1200" dirty="0" smtClean="0">
                <a:latin typeface="Times New Roman" panose="02020603050405020304" pitchFamily="18" charset="0"/>
                <a:cs typeface="Times New Roman" panose="02020603050405020304" pitchFamily="18" charset="0"/>
              </a:rPr>
              <a:t>rof. Dr. İrfan ASLAN</a:t>
            </a:r>
          </a:p>
          <a:p>
            <a:pPr algn="ctr">
              <a:buNone/>
            </a:pPr>
            <a:r>
              <a:rPr lang="tr-TR" sz="1200" dirty="0" smtClean="0">
                <a:latin typeface="Times New Roman" panose="02020603050405020304" pitchFamily="18" charset="0"/>
                <a:cs typeface="Times New Roman" panose="02020603050405020304" pitchFamily="18" charset="0"/>
              </a:rPr>
              <a:t>                                                                       </a:t>
            </a:r>
            <a:r>
              <a:rPr lang="tr-TR" sz="1200" dirty="0" smtClean="0">
                <a:solidFill>
                  <a:srgbClr val="00B0F0"/>
                </a:solidFill>
                <a:latin typeface="Times New Roman" panose="02020603050405020304" pitchFamily="18" charset="0"/>
                <a:cs typeface="Times New Roman" panose="02020603050405020304" pitchFamily="18" charset="0"/>
              </a:rPr>
              <a:t>UYGUN SATIR ARALIĞI</a:t>
            </a:r>
            <a:r>
              <a:rPr lang="tr-TR" sz="1200" dirty="0" smtClean="0">
                <a:solidFill>
                  <a:schemeClr val="tx1"/>
                </a:solidFill>
                <a:latin typeface="Times New Roman" panose="02020603050405020304" pitchFamily="18" charset="0"/>
                <a:cs typeface="Times New Roman" panose="02020603050405020304" pitchFamily="18" charset="0"/>
              </a:rPr>
              <a:t>                                                           Rektör</a:t>
            </a:r>
          </a:p>
          <a:p>
            <a:pPr>
              <a:buNone/>
            </a:pPr>
            <a:r>
              <a:rPr lang="tr-TR" sz="1200" dirty="0" smtClean="0">
                <a:latin typeface="Times New Roman" panose="02020603050405020304" pitchFamily="18" charset="0"/>
                <a:cs typeface="Times New Roman" panose="02020603050405020304" pitchFamily="18" charset="0"/>
              </a:rPr>
              <a:t>      Ekler:</a:t>
            </a:r>
          </a:p>
          <a:p>
            <a:pPr>
              <a:buNone/>
            </a:pPr>
            <a:r>
              <a:rPr lang="tr-TR" sz="1200" dirty="0" smtClean="0">
                <a:latin typeface="Times New Roman" panose="02020603050405020304" pitchFamily="18" charset="0"/>
                <a:cs typeface="Times New Roman" panose="02020603050405020304" pitchFamily="18" charset="0"/>
              </a:rPr>
              <a:t>      1- Dilekçe (1 Sayfa)</a:t>
            </a:r>
          </a:p>
          <a:p>
            <a:pPr>
              <a:buNone/>
            </a:pPr>
            <a:r>
              <a:rPr lang="tr-TR" sz="1200" dirty="0" smtClean="0">
                <a:latin typeface="Times New Roman" panose="02020603050405020304" pitchFamily="18" charset="0"/>
                <a:cs typeface="Times New Roman" panose="02020603050405020304" pitchFamily="18" charset="0"/>
              </a:rPr>
              <a:t>      2- Genelge (18 Sayfa)                                                         </a:t>
            </a:r>
            <a:r>
              <a:rPr lang="tr-TR" sz="1200" dirty="0" smtClean="0">
                <a:solidFill>
                  <a:srgbClr val="00B0F0"/>
                </a:solidFill>
                <a:latin typeface="Times New Roman" panose="02020603050405020304" pitchFamily="18" charset="0"/>
                <a:cs typeface="Times New Roman" panose="02020603050405020304" pitchFamily="18" charset="0"/>
              </a:rPr>
              <a:t>UYGUN SATIR ARALIĞI</a:t>
            </a:r>
          </a:p>
          <a:p>
            <a:pPr>
              <a:buNone/>
            </a:pPr>
            <a:endParaRPr lang="tr-TR" sz="1200" dirty="0" smtClean="0">
              <a:solidFill>
                <a:srgbClr val="00B0F0"/>
              </a:solidFill>
              <a:latin typeface="Times New Roman" panose="02020603050405020304" pitchFamily="18" charset="0"/>
              <a:cs typeface="Times New Roman" panose="02020603050405020304" pitchFamily="18" charset="0"/>
            </a:endParaRPr>
          </a:p>
          <a:p>
            <a:pPr algn="ctr">
              <a:buNone/>
            </a:pPr>
            <a:endParaRPr lang="tr-TR" sz="1200" b="1" dirty="0" smtClean="0">
              <a:solidFill>
                <a:srgbClr val="FF0000"/>
              </a:solidFill>
              <a:latin typeface="Times New Roman" panose="02020603050405020304" pitchFamily="18" charset="0"/>
              <a:cs typeface="Times New Roman" panose="02020603050405020304" pitchFamily="18" charset="0"/>
            </a:endParaRPr>
          </a:p>
          <a:p>
            <a:pPr algn="ctr">
              <a:buNone/>
            </a:pPr>
            <a:r>
              <a:rPr lang="tr-TR" sz="1200" b="1" dirty="0" smtClean="0">
                <a:solidFill>
                  <a:srgbClr val="FF0000"/>
                </a:solidFill>
                <a:latin typeface="Times New Roman" panose="02020603050405020304" pitchFamily="18" charset="0"/>
                <a:cs typeface="Times New Roman" panose="02020603050405020304" pitchFamily="18" charset="0"/>
              </a:rPr>
              <a:t>GİZLİLİK DERECESİ</a:t>
            </a:r>
          </a:p>
          <a:p>
            <a:pPr>
              <a:buNone/>
            </a:pPr>
            <a:endParaRPr lang="tr-TR" sz="1200" dirty="0" smtClean="0">
              <a:latin typeface="Times New Roman" panose="02020603050405020304" pitchFamily="18" charset="0"/>
              <a:cs typeface="Times New Roman" panose="02020603050405020304" pitchFamily="18" charset="0"/>
            </a:endParaRPr>
          </a:p>
          <a:p>
            <a:pPr>
              <a:buNone/>
            </a:pPr>
            <a:endParaRPr lang="tr-TR" sz="1200" dirty="0" smtClean="0">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55</a:t>
            </a:fld>
            <a:endParaRPr lang="tr-TR" dirty="0"/>
          </a:p>
        </p:txBody>
      </p:sp>
      <p:pic>
        <p:nvPicPr>
          <p:cNvPr id="12"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0648"/>
            <a:ext cx="1115616" cy="8614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142984"/>
            <a:ext cx="8229600" cy="714380"/>
          </a:xfrm>
        </p:spPr>
        <p:txBody>
          <a:bodyPr>
            <a:normAutofit/>
          </a:bodyPr>
          <a:lstStyle/>
          <a:p>
            <a:r>
              <a:rPr lang="tr-TR" sz="3200" dirty="0" smtClean="0">
                <a:solidFill>
                  <a:srgbClr val="FF0000"/>
                </a:solidFill>
                <a:latin typeface="+mn-lt"/>
              </a:rPr>
              <a:t>SAYFA NUMARASI;</a:t>
            </a:r>
            <a:endParaRPr lang="tr-TR" dirty="0">
              <a:solidFill>
                <a:srgbClr val="FF0000"/>
              </a:solidFill>
              <a:latin typeface="+mn-lt"/>
            </a:endParaRPr>
          </a:p>
        </p:txBody>
      </p:sp>
      <p:sp>
        <p:nvSpPr>
          <p:cNvPr id="3" name="2 İçerik Yer Tutucusu"/>
          <p:cNvSpPr>
            <a:spLocks noGrp="1"/>
          </p:cNvSpPr>
          <p:nvPr>
            <p:ph idx="1"/>
          </p:nvPr>
        </p:nvSpPr>
        <p:spPr>
          <a:xfrm>
            <a:off x="214282" y="1857364"/>
            <a:ext cx="4643470" cy="4643470"/>
          </a:xfrm>
        </p:spPr>
        <p:txBody>
          <a:bodyPr>
            <a:normAutofit fontScale="85000" lnSpcReduction="20000"/>
          </a:bodyPr>
          <a:lstStyle/>
          <a:p>
            <a:pPr>
              <a:lnSpc>
                <a:spcPct val="200000"/>
              </a:lnSpc>
              <a:buNone/>
            </a:pPr>
            <a:r>
              <a:rPr lang="tr-TR" dirty="0" smtClean="0"/>
              <a:t>   Sayfa numarası, yazı alanının sağ altına toplam sayfa sayısının kaçıncısı olduğunu gösterecek şekilde verilir.</a:t>
            </a:r>
          </a:p>
          <a:p>
            <a:pPr>
              <a:buNone/>
            </a:pPr>
            <a:endParaRPr lang="tr-TR" dirty="0" smtClean="0"/>
          </a:p>
          <a:p>
            <a:pPr>
              <a:buNone/>
            </a:pPr>
            <a:r>
              <a:rPr lang="tr-TR" dirty="0" smtClean="0"/>
              <a:t>    </a:t>
            </a:r>
          </a:p>
          <a:p>
            <a:pPr>
              <a:buNone/>
            </a:pPr>
            <a:endParaRPr lang="tr-TR" sz="1300" dirty="0" smtClean="0"/>
          </a:p>
          <a:p>
            <a:pPr>
              <a:buNone/>
            </a:pPr>
            <a:r>
              <a:rPr lang="tr-TR" dirty="0" smtClean="0"/>
              <a:t>   </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56</a:t>
            </a:fld>
            <a:endParaRPr lang="tr-TR" dirty="0"/>
          </a:p>
        </p:txBody>
      </p:sp>
      <p:sp>
        <p:nvSpPr>
          <p:cNvPr id="7" name="6 Dikdörtgen"/>
          <p:cNvSpPr/>
          <p:nvPr/>
        </p:nvSpPr>
        <p:spPr>
          <a:xfrm>
            <a:off x="5286380" y="1857364"/>
            <a:ext cx="3643338" cy="1500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7429520" y="2786058"/>
            <a:ext cx="1428760" cy="400110"/>
          </a:xfrm>
          <a:prstGeom prst="rect">
            <a:avLst/>
          </a:prstGeom>
          <a:noFill/>
        </p:spPr>
        <p:txBody>
          <a:bodyPr wrap="square" rtlCol="0">
            <a:spAutoFit/>
          </a:bodyPr>
          <a:lstStyle/>
          <a:p>
            <a:pPr algn="r"/>
            <a:r>
              <a:rPr lang="tr-TR" sz="2000" b="1" dirty="0" smtClean="0">
                <a:latin typeface="Times New Roman" pitchFamily="18" charset="0"/>
                <a:cs typeface="Times New Roman" pitchFamily="18" charset="0"/>
              </a:rPr>
              <a:t>1/5</a:t>
            </a:r>
            <a:endParaRPr lang="tr-TR" sz="2000" b="1" dirty="0">
              <a:latin typeface="Times New Roman" pitchFamily="18" charset="0"/>
              <a:cs typeface="Times New Roman" pitchFamily="18" charset="0"/>
            </a:endParaRPr>
          </a:p>
        </p:txBody>
      </p:sp>
      <p:sp>
        <p:nvSpPr>
          <p:cNvPr id="9" name="8 Aşağı Ok"/>
          <p:cNvSpPr/>
          <p:nvPr/>
        </p:nvSpPr>
        <p:spPr>
          <a:xfrm>
            <a:off x="8501090" y="2071678"/>
            <a:ext cx="214314" cy="5000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5286380" y="3571876"/>
            <a:ext cx="3714776" cy="1500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Ok"/>
          <p:cNvSpPr/>
          <p:nvPr/>
        </p:nvSpPr>
        <p:spPr>
          <a:xfrm>
            <a:off x="8572528" y="5500702"/>
            <a:ext cx="214314" cy="5000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8572528" y="3929066"/>
            <a:ext cx="214314" cy="5000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Metin kutusu"/>
          <p:cNvSpPr txBox="1"/>
          <p:nvPr/>
        </p:nvSpPr>
        <p:spPr>
          <a:xfrm>
            <a:off x="8143900" y="4643446"/>
            <a:ext cx="857256" cy="400110"/>
          </a:xfrm>
          <a:prstGeom prst="rect">
            <a:avLst/>
          </a:prstGeom>
          <a:noFill/>
        </p:spPr>
        <p:txBody>
          <a:bodyPr wrap="square" rtlCol="0">
            <a:spAutoFit/>
          </a:bodyPr>
          <a:lstStyle/>
          <a:p>
            <a:pPr algn="r"/>
            <a:r>
              <a:rPr lang="tr-TR" sz="2000" b="1" dirty="0" smtClean="0">
                <a:latin typeface="Times New Roman" pitchFamily="18" charset="0"/>
                <a:cs typeface="Times New Roman" pitchFamily="18" charset="0"/>
              </a:rPr>
              <a:t>2/7</a:t>
            </a:r>
            <a:endParaRPr lang="tr-TR" sz="2000" b="1" dirty="0">
              <a:latin typeface="Times New Roman" pitchFamily="18" charset="0"/>
              <a:cs typeface="Times New Roman" pitchFamily="18" charset="0"/>
            </a:endParaRPr>
          </a:p>
        </p:txBody>
      </p:sp>
      <p:sp>
        <p:nvSpPr>
          <p:cNvPr id="14" name="13 Dikdörtgen"/>
          <p:cNvSpPr/>
          <p:nvPr/>
        </p:nvSpPr>
        <p:spPr>
          <a:xfrm>
            <a:off x="5286380" y="5214950"/>
            <a:ext cx="3714776" cy="1500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8072462" y="6357958"/>
            <a:ext cx="857256" cy="400110"/>
          </a:xfrm>
          <a:prstGeom prst="rect">
            <a:avLst/>
          </a:prstGeom>
          <a:noFill/>
        </p:spPr>
        <p:txBody>
          <a:bodyPr wrap="square" rtlCol="0">
            <a:spAutoFit/>
          </a:bodyPr>
          <a:lstStyle/>
          <a:p>
            <a:pPr algn="r"/>
            <a:r>
              <a:rPr lang="tr-TR" sz="2000" b="1" dirty="0" smtClean="0">
                <a:latin typeface="Times New Roman" pitchFamily="18" charset="0"/>
                <a:cs typeface="Times New Roman" pitchFamily="18" charset="0"/>
              </a:rPr>
              <a:t>21/22</a:t>
            </a:r>
            <a:endParaRPr lang="tr-TR" sz="2000" b="1" dirty="0">
              <a:latin typeface="Times New Roman" pitchFamily="18" charset="0"/>
              <a:cs typeface="Times New Roman" pitchFamily="18" charset="0"/>
            </a:endParaRPr>
          </a:p>
        </p:txBody>
      </p:sp>
      <p:pic>
        <p:nvPicPr>
          <p:cNvPr id="1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398881" cy="108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428736"/>
            <a:ext cx="8229600" cy="704104"/>
          </a:xfrm>
        </p:spPr>
        <p:txBody>
          <a:bodyPr/>
          <a:lstStyle/>
          <a:p>
            <a:r>
              <a:rPr lang="tr-TR" sz="3200" dirty="0" smtClean="0">
                <a:solidFill>
                  <a:srgbClr val="FF0000"/>
                </a:solidFill>
                <a:latin typeface="+mn-lt"/>
              </a:rPr>
              <a:t>ASLINA UYGUNLUK ONAYI;</a:t>
            </a:r>
            <a:endParaRPr lang="tr-TR" dirty="0">
              <a:solidFill>
                <a:srgbClr val="FF0000"/>
              </a:solidFill>
              <a:latin typeface="+mn-lt"/>
            </a:endParaRPr>
          </a:p>
        </p:txBody>
      </p:sp>
      <p:sp>
        <p:nvSpPr>
          <p:cNvPr id="3" name="2 İçerik Yer Tutucusu"/>
          <p:cNvSpPr>
            <a:spLocks noGrp="1"/>
          </p:cNvSpPr>
          <p:nvPr>
            <p:ph idx="1"/>
          </p:nvPr>
        </p:nvSpPr>
        <p:spPr>
          <a:xfrm>
            <a:off x="214282" y="2285992"/>
            <a:ext cx="8715436" cy="3429024"/>
          </a:xfrm>
        </p:spPr>
        <p:txBody>
          <a:bodyPr>
            <a:normAutofit fontScale="92500" lnSpcReduction="20000"/>
          </a:bodyPr>
          <a:lstStyle/>
          <a:p>
            <a:pPr>
              <a:buNone/>
            </a:pPr>
            <a:r>
              <a:rPr lang="tr-TR" dirty="0" smtClean="0"/>
              <a:t>   Bir yazıdan örnek çıkartılması gerekiyorsa, yazı örneğinin uygun bir yerine “ </a:t>
            </a:r>
            <a:r>
              <a:rPr lang="tr-TR" dirty="0" smtClean="0">
                <a:solidFill>
                  <a:srgbClr val="0070C0"/>
                </a:solidFill>
              </a:rPr>
              <a:t>Aslının Aynıdır</a:t>
            </a:r>
            <a:r>
              <a:rPr lang="tr-TR" dirty="0" smtClean="0"/>
              <a:t>” yazılarak imzalanır ve mühürlenir.</a:t>
            </a:r>
          </a:p>
          <a:p>
            <a:pPr>
              <a:buNone/>
            </a:pPr>
            <a:endParaRPr lang="tr-TR" dirty="0" smtClean="0"/>
          </a:p>
          <a:p>
            <a:pPr>
              <a:buNone/>
            </a:pPr>
            <a:r>
              <a:rPr lang="tr-TR" dirty="0" smtClean="0"/>
              <a:t>     Kurum ve kuruluşlar elektronik ortamdaki belgelerin değiştirilmesini ve aslına uygun olmayan biçimde çoğaltılmasını önleyen teknik tedbirler alırlar.</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57</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1"/>
            <a:ext cx="1691680" cy="1306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00108"/>
            <a:ext cx="8229600" cy="704104"/>
          </a:xfrm>
        </p:spPr>
        <p:txBody>
          <a:bodyPr/>
          <a:lstStyle/>
          <a:p>
            <a:r>
              <a:rPr lang="tr-TR" sz="3200" dirty="0" smtClean="0">
                <a:solidFill>
                  <a:srgbClr val="FF0000"/>
                </a:solidFill>
                <a:latin typeface="+mn-lt"/>
              </a:rPr>
              <a:t>KAYIT KAŞESİ;</a:t>
            </a:r>
            <a:endParaRPr lang="tr-TR" dirty="0">
              <a:solidFill>
                <a:srgbClr val="FF0000"/>
              </a:solidFill>
              <a:latin typeface="+mn-lt"/>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58</a:t>
            </a:fld>
            <a:endParaRPr lang="tr-TR" dirty="0"/>
          </a:p>
        </p:txBody>
      </p:sp>
      <p:sp>
        <p:nvSpPr>
          <p:cNvPr id="7" name="6 Metin kutusu"/>
          <p:cNvSpPr txBox="1"/>
          <p:nvPr/>
        </p:nvSpPr>
        <p:spPr>
          <a:xfrm>
            <a:off x="0" y="1643026"/>
            <a:ext cx="4929190" cy="4585871"/>
          </a:xfrm>
          <a:prstGeom prst="rect">
            <a:avLst/>
          </a:prstGeom>
          <a:noFill/>
        </p:spPr>
        <p:txBody>
          <a:bodyPr wrap="square" rtlCol="0">
            <a:spAutoFit/>
          </a:bodyPr>
          <a:lstStyle/>
          <a:p>
            <a:pPr algn="just"/>
            <a:r>
              <a:rPr lang="tr-TR" sz="2400" dirty="0" smtClean="0"/>
              <a:t>Gelen Evrak Kayıt kaşesi kullanılarak kayıt edilir. Bu kaşeler evrakın arka yüzüne basıldıktan sonra tarih ve sayı yazılır.</a:t>
            </a:r>
          </a:p>
          <a:p>
            <a:endParaRPr lang="tr-TR" sz="2400" dirty="0" smtClean="0"/>
          </a:p>
          <a:p>
            <a:pPr algn="just"/>
            <a:r>
              <a:rPr lang="tr-TR" sz="2400" dirty="0" smtClean="0"/>
              <a:t>Yazı ünite içinde hangi bölümü ilgilendiriyorsa, o bölümün karşısına gereği yapılmak veya </a:t>
            </a:r>
            <a:r>
              <a:rPr lang="tr-TR" sz="2400" smtClean="0"/>
              <a:t>bilgi verilmek  maksadıyla (X) işareti konulur. Ek olduğunda bunların adedi </a:t>
            </a:r>
            <a:r>
              <a:rPr lang="tr-TR" sz="2400" u="sng" smtClean="0"/>
              <a:t>en alt sütunda rakamla</a:t>
            </a:r>
            <a:r>
              <a:rPr lang="tr-TR" sz="2400" smtClean="0"/>
              <a:t> belirtilir.</a:t>
            </a:r>
            <a:endParaRPr lang="tr-TR" sz="2400" dirty="0" smtClean="0"/>
          </a:p>
          <a:p>
            <a:pPr algn="just"/>
            <a:endParaRPr lang="tr-TR" sz="2800" dirty="0"/>
          </a:p>
        </p:txBody>
      </p:sp>
      <p:sp>
        <p:nvSpPr>
          <p:cNvPr id="8" name="7 İçerik Yer Tutucusu"/>
          <p:cNvSpPr>
            <a:spLocks noGrp="1"/>
          </p:cNvSpPr>
          <p:nvPr>
            <p:ph idx="1"/>
          </p:nvPr>
        </p:nvSpPr>
        <p:spPr>
          <a:xfrm>
            <a:off x="304800" y="500042"/>
            <a:ext cx="8839200" cy="5580083"/>
          </a:xfrm>
        </p:spPr>
        <p:txBody>
          <a:bodyPr/>
          <a:lstStyle/>
          <a:p>
            <a:pPr marL="1371600" lvl="3" indent="0">
              <a:buNone/>
            </a:pPr>
            <a:endParaRPr lang="tr-TR" b="1" dirty="0" smtClean="0"/>
          </a:p>
          <a:p>
            <a:pPr lvl="3"/>
            <a:endParaRPr lang="tr-TR" b="1" dirty="0"/>
          </a:p>
        </p:txBody>
      </p:sp>
      <p:graphicFrame>
        <p:nvGraphicFramePr>
          <p:cNvPr id="10" name="Group 61"/>
          <p:cNvGraphicFramePr>
            <a:graphicFrameLocks noGrp="1"/>
          </p:cNvGraphicFramePr>
          <p:nvPr>
            <p:extLst>
              <p:ext uri="{D42A27DB-BD31-4B8C-83A1-F6EECF244321}">
                <p14:modId xmlns:p14="http://schemas.microsoft.com/office/powerpoint/2010/main" val="2016094790"/>
              </p:ext>
            </p:extLst>
          </p:nvPr>
        </p:nvGraphicFramePr>
        <p:xfrm>
          <a:off x="5072066" y="2357430"/>
          <a:ext cx="3887788" cy="2359152"/>
        </p:xfrm>
        <a:graphic>
          <a:graphicData uri="http://schemas.openxmlformats.org/drawingml/2006/table">
            <a:tbl>
              <a:tblPr/>
              <a:tblGrid>
                <a:gridCol w="935038"/>
                <a:gridCol w="823912"/>
                <a:gridCol w="2128838"/>
              </a:tblGrid>
              <a:tr h="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AĞRI İBRAHİM ÇEÇEN ÜNİVERSİTESİ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Genel Sekreterlik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2159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KAYIT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TARİH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SAYI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HAVALE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GEREĞİ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BİLGİ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DOSYA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3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rPr>
                        <a:t>EKLER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10 Dikdörtgen"/>
          <p:cNvSpPr/>
          <p:nvPr/>
        </p:nvSpPr>
        <p:spPr>
          <a:xfrm>
            <a:off x="0" y="5857892"/>
            <a:ext cx="8501090" cy="757130"/>
          </a:xfrm>
          <a:prstGeom prst="rect">
            <a:avLst/>
          </a:prstGeom>
        </p:spPr>
        <p:txBody>
          <a:bodyPr wrap="square">
            <a:spAutoFit/>
          </a:bodyPr>
          <a:lstStyle/>
          <a:p>
            <a:pPr algn="just">
              <a:lnSpc>
                <a:spcPct val="90000"/>
              </a:lnSpc>
            </a:pPr>
            <a:r>
              <a:rPr lang="tr-TR" sz="2400" dirty="0" smtClean="0"/>
              <a:t>Elektronik ortamda yapılan yazışmalarda, </a:t>
            </a:r>
            <a:r>
              <a:rPr lang="tr-TR" sz="2400" u="sng" dirty="0" smtClean="0"/>
              <a:t>doğrulama </a:t>
            </a:r>
            <a:r>
              <a:rPr lang="tr-TR" sz="2400" dirty="0" smtClean="0"/>
              <a:t>yapıldıktan sonra yazı ilgili birime gönderilir.</a:t>
            </a:r>
          </a:p>
        </p:txBody>
      </p:sp>
      <p:pic>
        <p:nvPicPr>
          <p:cNvPr id="12"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331640" cy="102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214422"/>
            <a:ext cx="8229600" cy="704104"/>
          </a:xfrm>
        </p:spPr>
        <p:txBody>
          <a:bodyPr/>
          <a:lstStyle/>
          <a:p>
            <a:r>
              <a:rPr lang="tr-TR" sz="3200" dirty="0" smtClean="0">
                <a:solidFill>
                  <a:srgbClr val="FF0000"/>
                </a:solidFill>
                <a:latin typeface="+mn-lt"/>
              </a:rPr>
              <a:t>YAZILARIN GÖNDERİLMESİ;</a:t>
            </a:r>
            <a:endParaRPr lang="tr-TR" dirty="0">
              <a:solidFill>
                <a:srgbClr val="FF0000"/>
              </a:solidFill>
              <a:latin typeface="+mn-lt"/>
            </a:endParaRPr>
          </a:p>
        </p:txBody>
      </p:sp>
      <p:sp>
        <p:nvSpPr>
          <p:cNvPr id="3" name="2 İçerik Yer Tutucusu"/>
          <p:cNvSpPr>
            <a:spLocks noGrp="1"/>
          </p:cNvSpPr>
          <p:nvPr>
            <p:ph idx="1"/>
          </p:nvPr>
        </p:nvSpPr>
        <p:spPr>
          <a:xfrm>
            <a:off x="214282" y="1857364"/>
            <a:ext cx="8715436" cy="4214842"/>
          </a:xfrm>
        </p:spPr>
        <p:txBody>
          <a:bodyPr>
            <a:normAutofit fontScale="85000" lnSpcReduction="10000"/>
          </a:bodyPr>
          <a:lstStyle/>
          <a:p>
            <a:pPr>
              <a:buNone/>
            </a:pPr>
            <a:r>
              <a:rPr lang="tr-TR" dirty="0" smtClean="0"/>
              <a:t>   Yazıyı gönderenin iletişim bilgileri zarfın sol üst köşesinde, yazının gideceği yerin iletişim bilgileri ise zarfın ortasında yer alır.</a:t>
            </a:r>
          </a:p>
          <a:p>
            <a:pPr>
              <a:buNone/>
            </a:pPr>
            <a:endParaRPr lang="tr-TR" dirty="0" smtClean="0"/>
          </a:p>
          <a:p>
            <a:pPr>
              <a:buNone/>
            </a:pPr>
            <a:r>
              <a:rPr lang="tr-TR" dirty="0" smtClean="0">
                <a:solidFill>
                  <a:srgbClr val="FF0000"/>
                </a:solidFill>
              </a:rPr>
              <a:t>    “ÇOK GİZLİ</a:t>
            </a:r>
            <a:r>
              <a:rPr lang="tr-TR" dirty="0" smtClean="0"/>
              <a:t>” yazılar çift zarf ile gönderilir. İç zarfa yazı konur ve kapama yerlerine, hazırlayan, paraf atar. </a:t>
            </a:r>
          </a:p>
          <a:p>
            <a:pPr>
              <a:buNone/>
            </a:pPr>
            <a:r>
              <a:rPr lang="tr-TR" dirty="0" smtClean="0"/>
              <a:t>    Parafları örtecek şekilde saydam bant yapıştırılır. Yazının gizlilik derecesi iç zarfta üst ve alt ortasına belirtilir.</a:t>
            </a:r>
          </a:p>
          <a:p>
            <a:pPr>
              <a:buNone/>
            </a:pPr>
            <a:r>
              <a:rPr lang="tr-TR" dirty="0" smtClean="0"/>
              <a:t>    Dış zarfa ivedilik yazılabilir, </a:t>
            </a:r>
            <a:r>
              <a:rPr lang="tr-TR" b="1" u="sng" dirty="0" smtClean="0">
                <a:solidFill>
                  <a:srgbClr val="C00000"/>
                </a:solidFill>
              </a:rPr>
              <a:t>gizlilik derecesi yazılmaz</a:t>
            </a:r>
            <a:r>
              <a:rPr lang="tr-TR" dirty="0" smtClean="0"/>
              <a:t>!</a:t>
            </a:r>
          </a:p>
          <a:p>
            <a:pPr>
              <a:buNone/>
            </a:pPr>
            <a:endParaRPr lang="tr-TR"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59</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1585399"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785786" y="428604"/>
            <a:ext cx="8136904" cy="866360"/>
          </a:xfrm>
        </p:spPr>
        <p:txBody>
          <a:bodyPr>
            <a:normAutofit/>
          </a:bodyPr>
          <a:lstStyle/>
          <a:p>
            <a:pPr algn="ctr"/>
            <a:r>
              <a:rPr lang="tr-TR" dirty="0" smtClean="0">
                <a:solidFill>
                  <a:srgbClr val="002060"/>
                </a:solidFill>
              </a:rPr>
              <a:t>  </a:t>
            </a:r>
            <a:r>
              <a:rPr lang="tr-TR" dirty="0" smtClean="0">
                <a:solidFill>
                  <a:srgbClr val="FF0000"/>
                </a:solidFill>
              </a:rPr>
              <a:t>TANIMLAR</a:t>
            </a:r>
            <a:endParaRPr lang="tr-TR" dirty="0">
              <a:solidFill>
                <a:srgbClr val="FF0000"/>
              </a:solidFill>
            </a:endParaRPr>
          </a:p>
        </p:txBody>
      </p:sp>
      <p:sp>
        <p:nvSpPr>
          <p:cNvPr id="3" name="2 İçerik Yer Tutucusu"/>
          <p:cNvSpPr>
            <a:spLocks noGrp="1"/>
          </p:cNvSpPr>
          <p:nvPr>
            <p:ph idx="1"/>
          </p:nvPr>
        </p:nvSpPr>
        <p:spPr>
          <a:xfrm>
            <a:off x="323528" y="1500174"/>
            <a:ext cx="8503920" cy="5000660"/>
          </a:xfrm>
        </p:spPr>
        <p:txBody>
          <a:bodyPr>
            <a:normAutofit/>
          </a:bodyPr>
          <a:lstStyle/>
          <a:p>
            <a:pPr algn="just"/>
            <a:r>
              <a:rPr lang="tr-TR" dirty="0" smtClean="0">
                <a:solidFill>
                  <a:srgbClr val="0070C0"/>
                </a:solidFill>
              </a:rPr>
              <a:t>Elektronik Ortam</a:t>
            </a:r>
            <a:r>
              <a:rPr lang="tr-TR" dirty="0" smtClean="0"/>
              <a:t>:Belge ve bilgilerin üzerinde bulunduğu her türlü bilgisayar, gezgin elektronik araçlar, bilgi ve iletişim teknolojisi ürünleridir.</a:t>
            </a:r>
          </a:p>
          <a:p>
            <a:pPr algn="just"/>
            <a:r>
              <a:rPr lang="tr-TR" dirty="0" smtClean="0">
                <a:solidFill>
                  <a:srgbClr val="0070C0"/>
                </a:solidFill>
              </a:rPr>
              <a:t>Dosya Planı</a:t>
            </a:r>
            <a:r>
              <a:rPr lang="tr-TR" dirty="0" smtClean="0"/>
              <a:t>: Resmi yazıların hangi dosyaya konacağını gösteren kodlara ait listedir.</a:t>
            </a:r>
          </a:p>
          <a:p>
            <a:pPr algn="just"/>
            <a:r>
              <a:rPr lang="tr-TR" dirty="0" smtClean="0">
                <a:solidFill>
                  <a:srgbClr val="0070C0"/>
                </a:solidFill>
              </a:rPr>
              <a:t>Yazı Alanı</a:t>
            </a:r>
            <a:r>
              <a:rPr lang="tr-TR" dirty="0" smtClean="0"/>
              <a:t>: Yazı kağıdının üst, alt, sol ve sağ kenarından 2,5 cm. boşluk bırakılarak düzenlenen alandır.</a:t>
            </a:r>
          </a:p>
        </p:txBody>
      </p:sp>
      <p:sp>
        <p:nvSpPr>
          <p:cNvPr id="5" name="4 Slayt Numarası Yer Tutucusu"/>
          <p:cNvSpPr>
            <a:spLocks noGrp="1"/>
          </p:cNvSpPr>
          <p:nvPr>
            <p:ph type="sldNum" sz="quarter" idx="12"/>
          </p:nvPr>
        </p:nvSpPr>
        <p:spPr/>
        <p:txBody>
          <a:bodyPr/>
          <a:lstStyle/>
          <a:p>
            <a:fld id="{87D2BA7A-0AA5-435E-9A92-6869658B5E95}" type="slidenum">
              <a:rPr lang="tr-TR" smtClean="0"/>
              <a:pPr/>
              <a:t>6</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1"/>
            <a:ext cx="1835696" cy="1417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428596" y="1071546"/>
            <a:ext cx="8229600" cy="704104"/>
          </a:xfrm>
        </p:spPr>
        <p:txBody>
          <a:bodyPr/>
          <a:lstStyle/>
          <a:p>
            <a:r>
              <a:rPr lang="tr-TR" sz="3200" dirty="0" smtClean="0">
                <a:solidFill>
                  <a:srgbClr val="FF0000"/>
                </a:solidFill>
                <a:latin typeface="+mn-lt"/>
              </a:rPr>
              <a:t>GİZLİ YAZILARIN ALINMASI;</a:t>
            </a:r>
            <a:endParaRPr lang="tr-TR" dirty="0">
              <a:solidFill>
                <a:srgbClr val="FF0000"/>
              </a:solidFill>
              <a:latin typeface="+mn-lt"/>
            </a:endParaRPr>
          </a:p>
        </p:txBody>
      </p:sp>
      <p:sp>
        <p:nvSpPr>
          <p:cNvPr id="3" name="2 İçerik Yer Tutucusu"/>
          <p:cNvSpPr>
            <a:spLocks noGrp="1"/>
          </p:cNvSpPr>
          <p:nvPr>
            <p:ph idx="1"/>
          </p:nvPr>
        </p:nvSpPr>
        <p:spPr>
          <a:xfrm>
            <a:off x="214282" y="1714488"/>
            <a:ext cx="8715436" cy="4929222"/>
          </a:xfrm>
        </p:spPr>
        <p:txBody>
          <a:bodyPr>
            <a:normAutofit/>
          </a:bodyPr>
          <a:lstStyle/>
          <a:p>
            <a:pPr>
              <a:buNone/>
            </a:pPr>
            <a:endParaRPr lang="tr-TR" dirty="0" smtClean="0"/>
          </a:p>
          <a:p>
            <a:pPr>
              <a:buNone/>
            </a:pPr>
            <a:r>
              <a:rPr lang="tr-TR" dirty="0" smtClean="0"/>
              <a:t>    Yazıların alınmasında, dış zarfı açan görevli iç zarf üzerinde yer alan “</a:t>
            </a:r>
            <a:r>
              <a:rPr lang="tr-TR" dirty="0" smtClean="0">
                <a:solidFill>
                  <a:srgbClr val="0070C0"/>
                </a:solidFill>
              </a:rPr>
              <a:t>çok gizli</a:t>
            </a:r>
            <a:r>
              <a:rPr lang="tr-TR" dirty="0" smtClean="0"/>
              <a:t>” ibaresini görünce zarfı açmadan yetkili makama sunar.</a:t>
            </a:r>
          </a:p>
          <a:p>
            <a:pPr>
              <a:buNone/>
            </a:pPr>
            <a:endParaRPr lang="tr-TR" sz="1400" dirty="0" smtClean="0"/>
          </a:p>
          <a:p>
            <a:pPr>
              <a:buNone/>
            </a:pPr>
            <a:r>
              <a:rPr lang="tr-TR" dirty="0" smtClean="0"/>
              <a:t>    Bu görevli dış zarfın içinde yer alan evrak senedini imzalayarak bir nüshasını gönderen makama iade eder.</a:t>
            </a:r>
          </a:p>
        </p:txBody>
      </p:sp>
      <p:sp>
        <p:nvSpPr>
          <p:cNvPr id="4" name="3 Slayt Numarası Yer Tutucusu"/>
          <p:cNvSpPr>
            <a:spLocks noGrp="1"/>
          </p:cNvSpPr>
          <p:nvPr>
            <p:ph type="sldNum" sz="quarter" idx="12"/>
          </p:nvPr>
        </p:nvSpPr>
        <p:spPr/>
        <p:txBody>
          <a:bodyPr/>
          <a:lstStyle/>
          <a:p>
            <a:fld id="{87D2BA7A-0AA5-435E-9A92-6869658B5E95}" type="slidenum">
              <a:rPr lang="tr-TR" smtClean="0"/>
              <a:pPr/>
              <a:t>60</a:t>
            </a:fld>
            <a:endParaRPr lang="tr-TR" dirty="0"/>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3"/>
            <a:ext cx="1331640" cy="102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23 Dikdörtgen"/>
          <p:cNvSpPr/>
          <p:nvPr/>
        </p:nvSpPr>
        <p:spPr>
          <a:xfrm rot="2538883">
            <a:off x="-243078" y="1608553"/>
            <a:ext cx="3045455" cy="456496"/>
          </a:xfrm>
          <a:prstGeom prst="rect">
            <a:avLst/>
          </a:prstGeom>
          <a:solidFill>
            <a:schemeClr val="accent6">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İçerik Yer Tutucusu"/>
          <p:cNvSpPr>
            <a:spLocks noGrp="1"/>
          </p:cNvSpPr>
          <p:nvPr>
            <p:ph idx="1"/>
          </p:nvPr>
        </p:nvSpPr>
        <p:spPr>
          <a:xfrm>
            <a:off x="4643438" y="2285992"/>
            <a:ext cx="4357686" cy="3786214"/>
          </a:xfrm>
          <a:prstGeom prst="rect">
            <a:avLst/>
          </a:prstGeom>
          <a:solidFill>
            <a:srgbClr val="FF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61</a:t>
            </a:fld>
            <a:endParaRPr lang="tr-TR" dirty="0"/>
          </a:p>
        </p:txBody>
      </p:sp>
      <p:sp>
        <p:nvSpPr>
          <p:cNvPr id="5" name="4 Dikdörtgen"/>
          <p:cNvSpPr/>
          <p:nvPr/>
        </p:nvSpPr>
        <p:spPr>
          <a:xfrm>
            <a:off x="214282" y="857232"/>
            <a:ext cx="4286280" cy="3643338"/>
          </a:xfrm>
          <a:prstGeom prst="rect">
            <a:avLst/>
          </a:prstGeom>
          <a:solidFill>
            <a:srgbClr val="FF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İkizkenar Üçgen"/>
          <p:cNvSpPr/>
          <p:nvPr/>
        </p:nvSpPr>
        <p:spPr>
          <a:xfrm rot="10800000">
            <a:off x="214282" y="857232"/>
            <a:ext cx="4286280" cy="2071702"/>
          </a:xfrm>
          <a:prstGeom prst="triangl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428596" y="285728"/>
            <a:ext cx="4429156" cy="523220"/>
          </a:xfrm>
          <a:prstGeom prst="rect">
            <a:avLst/>
          </a:prstGeom>
          <a:noFill/>
        </p:spPr>
        <p:txBody>
          <a:bodyPr wrap="square" rtlCol="0">
            <a:spAutoFit/>
          </a:bodyPr>
          <a:lstStyle/>
          <a:p>
            <a:r>
              <a:rPr lang="tr-TR" sz="2800" b="1" dirty="0" smtClean="0">
                <a:solidFill>
                  <a:srgbClr val="0070C0"/>
                </a:solidFill>
              </a:rPr>
              <a:t>İÇ ZARF</a:t>
            </a:r>
            <a:endParaRPr lang="tr-TR" sz="2800" b="1" dirty="0">
              <a:solidFill>
                <a:srgbClr val="0070C0"/>
              </a:solidFill>
            </a:endParaRPr>
          </a:p>
        </p:txBody>
      </p:sp>
      <p:sp>
        <p:nvSpPr>
          <p:cNvPr id="13" name="12 İkizkenar Üçgen"/>
          <p:cNvSpPr/>
          <p:nvPr/>
        </p:nvSpPr>
        <p:spPr>
          <a:xfrm rot="10800000">
            <a:off x="4643438" y="2285992"/>
            <a:ext cx="4357718" cy="1857388"/>
          </a:xfrm>
          <a:prstGeom prst="triangle">
            <a:avLst/>
          </a:prstGeom>
          <a:solidFill>
            <a:srgbClr val="FFCC99"/>
          </a:solid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Metin kutusu"/>
          <p:cNvSpPr txBox="1"/>
          <p:nvPr/>
        </p:nvSpPr>
        <p:spPr>
          <a:xfrm>
            <a:off x="6215074" y="2428868"/>
            <a:ext cx="1357322" cy="369332"/>
          </a:xfrm>
          <a:prstGeom prst="rect">
            <a:avLst/>
          </a:prstGeom>
          <a:noFill/>
        </p:spPr>
        <p:txBody>
          <a:bodyPr wrap="square" rtlCol="0">
            <a:spAutoFit/>
          </a:bodyPr>
          <a:lstStyle/>
          <a:p>
            <a:r>
              <a:rPr lang="tr-TR" dirty="0" smtClean="0">
                <a:solidFill>
                  <a:srgbClr val="FF0000"/>
                </a:solidFill>
              </a:rPr>
              <a:t>ÇOK GİZLİ</a:t>
            </a:r>
            <a:endParaRPr lang="tr-TR" dirty="0">
              <a:solidFill>
                <a:srgbClr val="FF0000"/>
              </a:solidFill>
            </a:endParaRPr>
          </a:p>
        </p:txBody>
      </p:sp>
      <p:sp>
        <p:nvSpPr>
          <p:cNvPr id="15" name="14 Metin kutusu"/>
          <p:cNvSpPr txBox="1"/>
          <p:nvPr/>
        </p:nvSpPr>
        <p:spPr>
          <a:xfrm>
            <a:off x="6357950" y="5643578"/>
            <a:ext cx="1357322" cy="369332"/>
          </a:xfrm>
          <a:prstGeom prst="rect">
            <a:avLst/>
          </a:prstGeom>
          <a:noFill/>
        </p:spPr>
        <p:txBody>
          <a:bodyPr wrap="square" rtlCol="0">
            <a:spAutoFit/>
          </a:bodyPr>
          <a:lstStyle/>
          <a:p>
            <a:r>
              <a:rPr lang="tr-TR" dirty="0" smtClean="0">
                <a:solidFill>
                  <a:srgbClr val="FF0000"/>
                </a:solidFill>
              </a:rPr>
              <a:t>ÇOK GİZLİ</a:t>
            </a:r>
            <a:endParaRPr lang="tr-TR" dirty="0">
              <a:solidFill>
                <a:srgbClr val="FF0000"/>
              </a:solidFill>
            </a:endParaRPr>
          </a:p>
        </p:txBody>
      </p:sp>
      <p:sp>
        <p:nvSpPr>
          <p:cNvPr id="16" name="15 Metin kutusu"/>
          <p:cNvSpPr txBox="1"/>
          <p:nvPr/>
        </p:nvSpPr>
        <p:spPr>
          <a:xfrm>
            <a:off x="8215338" y="2285992"/>
            <a:ext cx="928662" cy="369332"/>
          </a:xfrm>
          <a:prstGeom prst="rect">
            <a:avLst/>
          </a:prstGeom>
          <a:noFill/>
        </p:spPr>
        <p:txBody>
          <a:bodyPr wrap="square" rtlCol="0">
            <a:spAutoFit/>
          </a:bodyPr>
          <a:lstStyle/>
          <a:p>
            <a:r>
              <a:rPr lang="tr-TR" dirty="0" smtClean="0">
                <a:solidFill>
                  <a:srgbClr val="FF0000"/>
                </a:solidFill>
              </a:rPr>
              <a:t>İVEDİ</a:t>
            </a:r>
            <a:endParaRPr lang="tr-TR" dirty="0">
              <a:solidFill>
                <a:srgbClr val="FF0000"/>
              </a:solidFill>
            </a:endParaRPr>
          </a:p>
        </p:txBody>
      </p:sp>
      <p:sp>
        <p:nvSpPr>
          <p:cNvPr id="19" name="18 Serbest Form"/>
          <p:cNvSpPr/>
          <p:nvPr/>
        </p:nvSpPr>
        <p:spPr>
          <a:xfrm>
            <a:off x="3286116" y="1428736"/>
            <a:ext cx="696352" cy="848751"/>
          </a:xfrm>
          <a:custGeom>
            <a:avLst/>
            <a:gdLst>
              <a:gd name="connsiteX0" fmla="*/ 53927 w 696352"/>
              <a:gd name="connsiteY0" fmla="*/ 232116 h 848751"/>
              <a:gd name="connsiteX1" fmla="*/ 349348 w 696352"/>
              <a:gd name="connsiteY1" fmla="*/ 822960 h 848751"/>
              <a:gd name="connsiteX2" fmla="*/ 447822 w 696352"/>
              <a:gd name="connsiteY2" fmla="*/ 77372 h 848751"/>
              <a:gd name="connsiteX3" fmla="*/ 25791 w 696352"/>
              <a:gd name="connsiteY3" fmla="*/ 358726 h 848751"/>
              <a:gd name="connsiteX4" fmla="*/ 602567 w 696352"/>
              <a:gd name="connsiteY4" fmla="*/ 513470 h 848751"/>
              <a:gd name="connsiteX5" fmla="*/ 588499 w 696352"/>
              <a:gd name="connsiteY5" fmla="*/ 513470 h 84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52" h="848751">
                <a:moveTo>
                  <a:pt x="53927" y="232116"/>
                </a:moveTo>
                <a:cubicBezTo>
                  <a:pt x="168813" y="540433"/>
                  <a:pt x="283699" y="848751"/>
                  <a:pt x="349348" y="822960"/>
                </a:cubicBezTo>
                <a:cubicBezTo>
                  <a:pt x="414997" y="797169"/>
                  <a:pt x="501748" y="154744"/>
                  <a:pt x="447822" y="77372"/>
                </a:cubicBezTo>
                <a:cubicBezTo>
                  <a:pt x="393896" y="0"/>
                  <a:pt x="0" y="286043"/>
                  <a:pt x="25791" y="358726"/>
                </a:cubicBezTo>
                <a:cubicBezTo>
                  <a:pt x="51582" y="431409"/>
                  <a:pt x="508782" y="487679"/>
                  <a:pt x="602567" y="513470"/>
                </a:cubicBezTo>
                <a:cubicBezTo>
                  <a:pt x="696352" y="539261"/>
                  <a:pt x="642425" y="526365"/>
                  <a:pt x="588499" y="513470"/>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0" name="19 Serbest Form"/>
          <p:cNvSpPr/>
          <p:nvPr/>
        </p:nvSpPr>
        <p:spPr>
          <a:xfrm>
            <a:off x="642910" y="1285860"/>
            <a:ext cx="597877" cy="853440"/>
          </a:xfrm>
          <a:custGeom>
            <a:avLst/>
            <a:gdLst>
              <a:gd name="connsiteX0" fmla="*/ 309490 w 597877"/>
              <a:gd name="connsiteY0" fmla="*/ 105508 h 853440"/>
              <a:gd name="connsiteX1" fmla="*/ 42203 w 597877"/>
              <a:gd name="connsiteY1" fmla="*/ 400930 h 853440"/>
              <a:gd name="connsiteX2" fmla="*/ 562708 w 597877"/>
              <a:gd name="connsiteY2" fmla="*/ 443133 h 853440"/>
              <a:gd name="connsiteX3" fmla="*/ 253219 w 597877"/>
              <a:gd name="connsiteY3" fmla="*/ 49237 h 853440"/>
              <a:gd name="connsiteX4" fmla="*/ 281354 w 597877"/>
              <a:gd name="connsiteY4" fmla="*/ 738554 h 853440"/>
              <a:gd name="connsiteX5" fmla="*/ 295422 w 597877"/>
              <a:gd name="connsiteY5" fmla="*/ 738554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877" h="853440">
                <a:moveTo>
                  <a:pt x="309490" y="105508"/>
                </a:moveTo>
                <a:cubicBezTo>
                  <a:pt x="154745" y="225083"/>
                  <a:pt x="0" y="344659"/>
                  <a:pt x="42203" y="400930"/>
                </a:cubicBezTo>
                <a:cubicBezTo>
                  <a:pt x="84406" y="457201"/>
                  <a:pt x="527539" y="501748"/>
                  <a:pt x="562708" y="443133"/>
                </a:cubicBezTo>
                <a:cubicBezTo>
                  <a:pt x="597877" y="384518"/>
                  <a:pt x="300111" y="0"/>
                  <a:pt x="253219" y="49237"/>
                </a:cubicBezTo>
                <a:cubicBezTo>
                  <a:pt x="206327" y="98474"/>
                  <a:pt x="274320" y="623668"/>
                  <a:pt x="281354" y="738554"/>
                </a:cubicBezTo>
                <a:cubicBezTo>
                  <a:pt x="288388" y="853440"/>
                  <a:pt x="291905" y="795997"/>
                  <a:pt x="295422" y="738554"/>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1" name="20 Serbest Form"/>
          <p:cNvSpPr/>
          <p:nvPr/>
        </p:nvSpPr>
        <p:spPr>
          <a:xfrm>
            <a:off x="1500166" y="2071678"/>
            <a:ext cx="597877" cy="853440"/>
          </a:xfrm>
          <a:custGeom>
            <a:avLst/>
            <a:gdLst>
              <a:gd name="connsiteX0" fmla="*/ 309490 w 597877"/>
              <a:gd name="connsiteY0" fmla="*/ 105508 h 853440"/>
              <a:gd name="connsiteX1" fmla="*/ 42203 w 597877"/>
              <a:gd name="connsiteY1" fmla="*/ 400930 h 853440"/>
              <a:gd name="connsiteX2" fmla="*/ 562708 w 597877"/>
              <a:gd name="connsiteY2" fmla="*/ 443133 h 853440"/>
              <a:gd name="connsiteX3" fmla="*/ 253219 w 597877"/>
              <a:gd name="connsiteY3" fmla="*/ 49237 h 853440"/>
              <a:gd name="connsiteX4" fmla="*/ 281354 w 597877"/>
              <a:gd name="connsiteY4" fmla="*/ 738554 h 853440"/>
              <a:gd name="connsiteX5" fmla="*/ 295422 w 597877"/>
              <a:gd name="connsiteY5" fmla="*/ 738554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877" h="853440">
                <a:moveTo>
                  <a:pt x="309490" y="105508"/>
                </a:moveTo>
                <a:cubicBezTo>
                  <a:pt x="154745" y="225083"/>
                  <a:pt x="0" y="344659"/>
                  <a:pt x="42203" y="400930"/>
                </a:cubicBezTo>
                <a:cubicBezTo>
                  <a:pt x="84406" y="457201"/>
                  <a:pt x="527539" y="501748"/>
                  <a:pt x="562708" y="443133"/>
                </a:cubicBezTo>
                <a:cubicBezTo>
                  <a:pt x="597877" y="384518"/>
                  <a:pt x="300111" y="0"/>
                  <a:pt x="253219" y="49237"/>
                </a:cubicBezTo>
                <a:cubicBezTo>
                  <a:pt x="206327" y="98474"/>
                  <a:pt x="274320" y="623668"/>
                  <a:pt x="281354" y="738554"/>
                </a:cubicBezTo>
                <a:cubicBezTo>
                  <a:pt x="288388" y="853440"/>
                  <a:pt x="291905" y="795997"/>
                  <a:pt x="295422" y="738554"/>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2" name="21 Serbest Form"/>
          <p:cNvSpPr/>
          <p:nvPr/>
        </p:nvSpPr>
        <p:spPr>
          <a:xfrm>
            <a:off x="2500298" y="2143116"/>
            <a:ext cx="597877" cy="853440"/>
          </a:xfrm>
          <a:custGeom>
            <a:avLst/>
            <a:gdLst>
              <a:gd name="connsiteX0" fmla="*/ 309490 w 597877"/>
              <a:gd name="connsiteY0" fmla="*/ 105508 h 853440"/>
              <a:gd name="connsiteX1" fmla="*/ 42203 w 597877"/>
              <a:gd name="connsiteY1" fmla="*/ 400930 h 853440"/>
              <a:gd name="connsiteX2" fmla="*/ 562708 w 597877"/>
              <a:gd name="connsiteY2" fmla="*/ 443133 h 853440"/>
              <a:gd name="connsiteX3" fmla="*/ 253219 w 597877"/>
              <a:gd name="connsiteY3" fmla="*/ 49237 h 853440"/>
              <a:gd name="connsiteX4" fmla="*/ 281354 w 597877"/>
              <a:gd name="connsiteY4" fmla="*/ 738554 h 853440"/>
              <a:gd name="connsiteX5" fmla="*/ 295422 w 597877"/>
              <a:gd name="connsiteY5" fmla="*/ 738554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877" h="853440">
                <a:moveTo>
                  <a:pt x="309490" y="105508"/>
                </a:moveTo>
                <a:cubicBezTo>
                  <a:pt x="154745" y="225083"/>
                  <a:pt x="0" y="344659"/>
                  <a:pt x="42203" y="400930"/>
                </a:cubicBezTo>
                <a:cubicBezTo>
                  <a:pt x="84406" y="457201"/>
                  <a:pt x="527539" y="501748"/>
                  <a:pt x="562708" y="443133"/>
                </a:cubicBezTo>
                <a:cubicBezTo>
                  <a:pt x="597877" y="384518"/>
                  <a:pt x="300111" y="0"/>
                  <a:pt x="253219" y="49237"/>
                </a:cubicBezTo>
                <a:cubicBezTo>
                  <a:pt x="206327" y="98474"/>
                  <a:pt x="274320" y="623668"/>
                  <a:pt x="281354" y="738554"/>
                </a:cubicBezTo>
                <a:cubicBezTo>
                  <a:pt x="288388" y="853440"/>
                  <a:pt x="291905" y="795997"/>
                  <a:pt x="295422" y="738554"/>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5" name="24 Metin kutusu"/>
          <p:cNvSpPr txBox="1"/>
          <p:nvPr/>
        </p:nvSpPr>
        <p:spPr>
          <a:xfrm>
            <a:off x="4643438" y="2285992"/>
            <a:ext cx="1643074" cy="276999"/>
          </a:xfrm>
          <a:prstGeom prst="rect">
            <a:avLst/>
          </a:prstGeom>
          <a:noFill/>
        </p:spPr>
        <p:txBody>
          <a:bodyPr wrap="square" rtlCol="0">
            <a:spAutoFit/>
          </a:bodyPr>
          <a:lstStyle/>
          <a:p>
            <a:r>
              <a:rPr lang="tr-TR" sz="1200" dirty="0" smtClean="0"/>
              <a:t>İLETİŞİM BİLGİLERİ</a:t>
            </a:r>
            <a:endParaRPr lang="tr-TR"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23 Dikdörtgen"/>
          <p:cNvSpPr/>
          <p:nvPr/>
        </p:nvSpPr>
        <p:spPr>
          <a:xfrm rot="2538883">
            <a:off x="-243078" y="1608553"/>
            <a:ext cx="3045455" cy="456496"/>
          </a:xfrm>
          <a:prstGeom prst="rect">
            <a:avLst/>
          </a:prstGeom>
          <a:solidFill>
            <a:schemeClr val="accent6">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İçerik Yer Tutucusu"/>
          <p:cNvSpPr>
            <a:spLocks noGrp="1"/>
          </p:cNvSpPr>
          <p:nvPr>
            <p:ph idx="1"/>
          </p:nvPr>
        </p:nvSpPr>
        <p:spPr>
          <a:xfrm>
            <a:off x="4572000" y="2071678"/>
            <a:ext cx="4357686" cy="3786214"/>
          </a:xfrm>
          <a:prstGeom prst="rect">
            <a:avLst/>
          </a:prstGeom>
          <a:solidFill>
            <a:srgbClr val="FF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62</a:t>
            </a:fld>
            <a:endParaRPr lang="tr-TR" dirty="0"/>
          </a:p>
        </p:txBody>
      </p:sp>
      <p:sp>
        <p:nvSpPr>
          <p:cNvPr id="5" name="4 Dikdörtgen"/>
          <p:cNvSpPr/>
          <p:nvPr/>
        </p:nvSpPr>
        <p:spPr>
          <a:xfrm>
            <a:off x="214282" y="857232"/>
            <a:ext cx="4286280" cy="3643338"/>
          </a:xfrm>
          <a:prstGeom prst="rect">
            <a:avLst/>
          </a:prstGeom>
          <a:solidFill>
            <a:srgbClr val="FF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İkizkenar Üçgen"/>
          <p:cNvSpPr/>
          <p:nvPr/>
        </p:nvSpPr>
        <p:spPr>
          <a:xfrm rot="10800000">
            <a:off x="214282" y="857232"/>
            <a:ext cx="4286280" cy="2071702"/>
          </a:xfrm>
          <a:prstGeom prst="triangl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428596" y="285728"/>
            <a:ext cx="4429156" cy="523220"/>
          </a:xfrm>
          <a:prstGeom prst="rect">
            <a:avLst/>
          </a:prstGeom>
          <a:noFill/>
        </p:spPr>
        <p:txBody>
          <a:bodyPr wrap="square" rtlCol="0">
            <a:spAutoFit/>
          </a:bodyPr>
          <a:lstStyle/>
          <a:p>
            <a:r>
              <a:rPr lang="tr-TR" sz="2800" b="1" dirty="0" smtClean="0">
                <a:solidFill>
                  <a:srgbClr val="0070C0"/>
                </a:solidFill>
              </a:rPr>
              <a:t>DIŞ ZARF</a:t>
            </a:r>
            <a:endParaRPr lang="tr-TR" sz="2800" b="1" dirty="0">
              <a:solidFill>
                <a:srgbClr val="0070C0"/>
              </a:solidFill>
            </a:endParaRPr>
          </a:p>
        </p:txBody>
      </p:sp>
      <p:sp>
        <p:nvSpPr>
          <p:cNvPr id="13" name="12 İkizkenar Üçgen"/>
          <p:cNvSpPr/>
          <p:nvPr/>
        </p:nvSpPr>
        <p:spPr>
          <a:xfrm rot="10800000">
            <a:off x="4643438" y="2071678"/>
            <a:ext cx="4357718" cy="1857388"/>
          </a:xfrm>
          <a:prstGeom prst="triangle">
            <a:avLst/>
          </a:prstGeom>
          <a:solidFill>
            <a:srgbClr val="FFCC99"/>
          </a:solid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7929586" y="2143116"/>
            <a:ext cx="928662" cy="369332"/>
          </a:xfrm>
          <a:prstGeom prst="rect">
            <a:avLst/>
          </a:prstGeom>
          <a:noFill/>
        </p:spPr>
        <p:txBody>
          <a:bodyPr wrap="square" rtlCol="0">
            <a:spAutoFit/>
          </a:bodyPr>
          <a:lstStyle/>
          <a:p>
            <a:r>
              <a:rPr lang="tr-TR" b="1" dirty="0" smtClean="0">
                <a:solidFill>
                  <a:srgbClr val="FF0000"/>
                </a:solidFill>
              </a:rPr>
              <a:t>İVEDİ</a:t>
            </a:r>
            <a:endParaRPr lang="tr-TR" b="1" dirty="0">
              <a:solidFill>
                <a:srgbClr val="FF0000"/>
              </a:solidFill>
            </a:endParaRPr>
          </a:p>
        </p:txBody>
      </p:sp>
      <p:sp>
        <p:nvSpPr>
          <p:cNvPr id="25" name="24 Metin kutusu"/>
          <p:cNvSpPr txBox="1"/>
          <p:nvPr/>
        </p:nvSpPr>
        <p:spPr>
          <a:xfrm>
            <a:off x="4643438" y="2143116"/>
            <a:ext cx="1928826" cy="307777"/>
          </a:xfrm>
          <a:prstGeom prst="rect">
            <a:avLst/>
          </a:prstGeom>
          <a:noFill/>
        </p:spPr>
        <p:txBody>
          <a:bodyPr wrap="square" rtlCol="0">
            <a:spAutoFit/>
          </a:bodyPr>
          <a:lstStyle/>
          <a:p>
            <a:r>
              <a:rPr lang="tr-TR" sz="1400" b="1" dirty="0" smtClean="0"/>
              <a:t>İLETİŞİM BİLGİLERİ</a:t>
            </a:r>
            <a:endParaRPr lang="tr-TR" sz="1400" b="1" dirty="0"/>
          </a:p>
        </p:txBody>
      </p:sp>
      <p:sp>
        <p:nvSpPr>
          <p:cNvPr id="18" name="17 Metin kutusu"/>
          <p:cNvSpPr txBox="1"/>
          <p:nvPr/>
        </p:nvSpPr>
        <p:spPr>
          <a:xfrm>
            <a:off x="6072198" y="3714752"/>
            <a:ext cx="2857520" cy="646331"/>
          </a:xfrm>
          <a:prstGeom prst="rect">
            <a:avLst/>
          </a:prstGeom>
          <a:noFill/>
        </p:spPr>
        <p:txBody>
          <a:bodyPr wrap="square" rtlCol="0">
            <a:spAutoFit/>
          </a:bodyPr>
          <a:lstStyle/>
          <a:p>
            <a:pPr algn="ctr"/>
            <a:r>
              <a:rPr lang="tr-TR" dirty="0" smtClean="0"/>
              <a:t>GİDECEĞİ YER VE</a:t>
            </a:r>
          </a:p>
          <a:p>
            <a:pPr algn="ctr"/>
            <a:r>
              <a:rPr lang="tr-TR" dirty="0" smtClean="0"/>
              <a:t>EVRAK SAYISI</a:t>
            </a:r>
            <a:endParaRPr lang="tr-TR" dirty="0"/>
          </a:p>
        </p:txBody>
      </p:sp>
      <p:sp>
        <p:nvSpPr>
          <p:cNvPr id="23" name="22 Metin kutusu"/>
          <p:cNvSpPr txBox="1"/>
          <p:nvPr/>
        </p:nvSpPr>
        <p:spPr>
          <a:xfrm>
            <a:off x="0" y="5929330"/>
            <a:ext cx="9144000" cy="646331"/>
          </a:xfrm>
          <a:prstGeom prst="rect">
            <a:avLst/>
          </a:prstGeom>
          <a:noFill/>
        </p:spPr>
        <p:txBody>
          <a:bodyPr wrap="square" rtlCol="0">
            <a:spAutoFit/>
          </a:bodyPr>
          <a:lstStyle/>
          <a:p>
            <a:r>
              <a:rPr lang="tr-TR" dirty="0" smtClean="0"/>
              <a:t>Dış zarfa gizlilik derecesi yazılmaz. Yazıyı gönderenin iletişim bilgileri zarfın sol üst köşesinde, gideceği yerin iletişim bilgileri  zarfın ortasında yer alır.</a:t>
            </a:r>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285860"/>
            <a:ext cx="9143999" cy="5572139"/>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87D2BA7A-0AA5-435E-9A92-6869658B5E95}" type="slidenum">
              <a:rPr lang="tr-TR" smtClean="0"/>
              <a:pPr/>
              <a:t>63</a:t>
            </a:fld>
            <a:endParaRPr lang="tr-T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
            </a:r>
            <a:br>
              <a:rPr lang="tr-TR" dirty="0" smtClean="0"/>
            </a:br>
            <a:endParaRPr lang="tr-TR" dirty="0"/>
          </a:p>
        </p:txBody>
      </p:sp>
      <p:sp>
        <p:nvSpPr>
          <p:cNvPr id="3" name="2 Alt Başlık"/>
          <p:cNvSpPr>
            <a:spLocks noGrp="1"/>
          </p:cNvSpPr>
          <p:nvPr>
            <p:ph type="subTitle" idx="1"/>
          </p:nvPr>
        </p:nvSpPr>
        <p:spPr/>
        <p:txBody>
          <a:bodyPr/>
          <a:lstStyle/>
          <a:p>
            <a:endParaRPr lang="tr-TR" dirty="0" smtClean="0"/>
          </a:p>
          <a:p>
            <a:endParaRPr lang="tr-TR" dirty="0"/>
          </a:p>
        </p:txBody>
      </p:sp>
      <p:sp>
        <p:nvSpPr>
          <p:cNvPr id="7" name="6 Dikdörtgen"/>
          <p:cNvSpPr/>
          <p:nvPr/>
        </p:nvSpPr>
        <p:spPr>
          <a:xfrm>
            <a:off x="785786" y="3500438"/>
            <a:ext cx="7643866" cy="1261884"/>
          </a:xfrm>
          <a:prstGeom prst="rect">
            <a:avLst/>
          </a:prstGeom>
        </p:spPr>
        <p:txBody>
          <a:bodyPr wrap="square">
            <a:spAutoFit/>
          </a:bodyPr>
          <a:lstStyle/>
          <a:p>
            <a:pPr algn="ctr"/>
            <a:r>
              <a:rPr lang="tr-TR" sz="4000" u="sng" dirty="0" smtClean="0">
                <a:solidFill>
                  <a:srgbClr val="FF0000"/>
                </a:solidFill>
              </a:rPr>
              <a:t> </a:t>
            </a:r>
            <a:r>
              <a:rPr lang="tr-TR" sz="3600" b="1" u="sng" dirty="0" smtClean="0">
                <a:solidFill>
                  <a:srgbClr val="FF0000"/>
                </a:solidFill>
                <a:latin typeface="Century Schoolbook" pitchFamily="18" charset="0"/>
              </a:rPr>
              <a:t>STANDART DOSYA PLANI UYGULAMALARI</a:t>
            </a:r>
            <a:endParaRPr lang="tr-TR" sz="3600" u="sng" dirty="0">
              <a:solidFill>
                <a:srgbClr val="FF0000"/>
              </a:solidFill>
              <a:latin typeface="Century Schoolbook"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0" y="4929198"/>
            <a:ext cx="2266950" cy="1928802"/>
          </a:xfrm>
          <a:prstGeom prst="rect">
            <a:avLst/>
          </a:prstGeom>
          <a:noFill/>
          <a:ln w="9525">
            <a:noFill/>
            <a:miter lim="800000"/>
            <a:headEnd/>
            <a:tailEnd/>
          </a:ln>
          <a:effectLst/>
        </p:spPr>
      </p:pic>
      <p:pic>
        <p:nvPicPr>
          <p:cNvPr id="8" name="Picture 2" descr="C:\Users\SH\Desktop\logom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88640"/>
            <a:ext cx="3024336" cy="2335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HEDEFLER</a:t>
            </a:r>
            <a:endParaRPr lang="tr-TR" dirty="0">
              <a:solidFill>
                <a:srgbClr val="FF0000"/>
              </a:solidFill>
            </a:endParaRPr>
          </a:p>
        </p:txBody>
      </p:sp>
      <p:sp>
        <p:nvSpPr>
          <p:cNvPr id="3" name="2 İçerik Yer Tutucusu"/>
          <p:cNvSpPr>
            <a:spLocks noGrp="1"/>
          </p:cNvSpPr>
          <p:nvPr>
            <p:ph idx="1"/>
          </p:nvPr>
        </p:nvSpPr>
        <p:spPr>
          <a:xfrm>
            <a:off x="395536" y="2492896"/>
            <a:ext cx="8503920" cy="3270104"/>
          </a:xfrm>
        </p:spPr>
        <p:txBody>
          <a:bodyPr>
            <a:normAutofit lnSpcReduction="10000"/>
          </a:bodyPr>
          <a:lstStyle/>
          <a:p>
            <a:r>
              <a:rPr lang="tr-TR" dirty="0" smtClean="0"/>
              <a:t>İlgili Mevzuatın neler olduğunun öğrenilmesi</a:t>
            </a:r>
          </a:p>
          <a:p>
            <a:r>
              <a:rPr lang="tr-TR" dirty="0" smtClean="0"/>
              <a:t>Standart Dosya Planının açıklanabilmesi,</a:t>
            </a:r>
          </a:p>
          <a:p>
            <a:r>
              <a:rPr lang="tr-TR" dirty="0" smtClean="0"/>
              <a:t>Kurallarının öğrenilmesi</a:t>
            </a:r>
          </a:p>
          <a:p>
            <a:r>
              <a:rPr lang="tr-TR" dirty="0" smtClean="0"/>
              <a:t>Standartlaşmanın  öneminin kavranması</a:t>
            </a:r>
          </a:p>
          <a:p>
            <a:r>
              <a:rPr lang="tr-TR" dirty="0" smtClean="0"/>
              <a:t>Dosyalama işlemlerinde dikkat edilmesi gereken hususların öğrenilmesi</a:t>
            </a:r>
          </a:p>
          <a:p>
            <a:endParaRPr lang="tr-TR" dirty="0"/>
          </a:p>
        </p:txBody>
      </p:sp>
      <p:sp>
        <p:nvSpPr>
          <p:cNvPr id="5" name="4 Slayt Numarası Yer Tutucusu"/>
          <p:cNvSpPr>
            <a:spLocks noGrp="1"/>
          </p:cNvSpPr>
          <p:nvPr>
            <p:ph type="sldNum" sz="quarter" idx="12"/>
          </p:nvPr>
        </p:nvSpPr>
        <p:spPr/>
        <p:txBody>
          <a:bodyPr/>
          <a:lstStyle/>
          <a:p>
            <a:fld id="{87D2BA7A-0AA5-435E-9A92-6869658B5E95}" type="slidenum">
              <a:rPr lang="tr-TR" smtClean="0"/>
              <a:pPr/>
              <a:t>65</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433340" cy="187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811468"/>
          </a:xfrm>
        </p:spPr>
        <p:txBody>
          <a:bodyPr>
            <a:normAutofit/>
          </a:bodyPr>
          <a:lstStyle/>
          <a:p>
            <a:pPr algn="ctr"/>
            <a:r>
              <a:rPr lang="tr-TR" sz="4000" dirty="0" smtClean="0">
                <a:solidFill>
                  <a:srgbClr val="FF0000"/>
                </a:solidFill>
              </a:rPr>
              <a:t>MEVZUAT</a:t>
            </a:r>
            <a:endParaRPr lang="tr-TR" sz="4000" dirty="0">
              <a:solidFill>
                <a:srgbClr val="FF0000"/>
              </a:solidFill>
            </a:endParaRPr>
          </a:p>
        </p:txBody>
      </p:sp>
      <p:sp>
        <p:nvSpPr>
          <p:cNvPr id="3" name="2 İçerik Yer Tutucusu"/>
          <p:cNvSpPr>
            <a:spLocks noGrp="1"/>
          </p:cNvSpPr>
          <p:nvPr>
            <p:ph idx="1"/>
          </p:nvPr>
        </p:nvSpPr>
        <p:spPr>
          <a:xfrm>
            <a:off x="179512" y="1124744"/>
            <a:ext cx="8784976" cy="5733256"/>
          </a:xfrm>
        </p:spPr>
        <p:txBody>
          <a:bodyPr>
            <a:normAutofit fontScale="92500" lnSpcReduction="10000"/>
          </a:bodyPr>
          <a:lstStyle/>
          <a:p>
            <a:pPr algn="just"/>
            <a:r>
              <a:rPr lang="tr-TR" dirty="0" smtClean="0"/>
              <a:t>3473 sayılı Muhafazasına Lüzum Kalmayan Evrak ve Malzemenin Yok Edilmesi Hakkında Kanun Hükmünde Kararnamenin Değiştirilerek Kabulü Hakkında Kanun (RG:04/10/1988 Sayı:19949)</a:t>
            </a:r>
          </a:p>
          <a:p>
            <a:pPr algn="just"/>
            <a:r>
              <a:rPr lang="tr-TR" dirty="0" smtClean="0"/>
              <a:t>Devlet Arşiv Hizmetleri Hakkında Yönetmelik (RG:16/5/1998 Sayı:19816)</a:t>
            </a:r>
          </a:p>
          <a:p>
            <a:pPr algn="just"/>
            <a:r>
              <a:rPr lang="tr-TR" dirty="0" smtClean="0"/>
              <a:t>Resmi Yazışmalarda Uygulanacak Esas ve Usuller Hakkında Yönetmelik (RG:2/12/2004 Sayı:25658)</a:t>
            </a:r>
          </a:p>
          <a:p>
            <a:pPr algn="just"/>
            <a:r>
              <a:rPr lang="tr-TR" dirty="0" smtClean="0"/>
              <a:t>Başbakanlık Genelgesi 1991/17</a:t>
            </a:r>
          </a:p>
          <a:p>
            <a:pPr algn="just"/>
            <a:r>
              <a:rPr lang="tr-TR" dirty="0" smtClean="0"/>
              <a:t>EBYS Konulu Başbakanlık Genelgesi 2008/16</a:t>
            </a:r>
          </a:p>
          <a:p>
            <a:pPr algn="just"/>
            <a:r>
              <a:rPr lang="tr-TR" dirty="0" smtClean="0"/>
              <a:t>Devlet Teşkilatı Veri Tabanı Konulu Başbakanlık Genelgesi 2011/1 (RG:10/02/2011 Sayı:27842)</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66</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216670" cy="939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1357298"/>
            <a:ext cx="8136904" cy="866360"/>
          </a:xfrm>
        </p:spPr>
        <p:txBody>
          <a:bodyPr>
            <a:normAutofit/>
          </a:bodyPr>
          <a:lstStyle/>
          <a:p>
            <a:pPr algn="ctr"/>
            <a:r>
              <a:rPr lang="tr-TR" dirty="0" smtClean="0">
                <a:solidFill>
                  <a:srgbClr val="002060"/>
                </a:solidFill>
              </a:rPr>
              <a:t>  </a:t>
            </a:r>
            <a:r>
              <a:rPr lang="tr-TR" dirty="0" smtClean="0">
                <a:solidFill>
                  <a:srgbClr val="FF0000"/>
                </a:solidFill>
              </a:rPr>
              <a:t>STANDART DOSYA PLANI NEDİR?</a:t>
            </a:r>
            <a:endParaRPr lang="tr-TR" dirty="0">
              <a:solidFill>
                <a:srgbClr val="FF0000"/>
              </a:solidFill>
            </a:endParaRPr>
          </a:p>
        </p:txBody>
      </p:sp>
      <p:sp>
        <p:nvSpPr>
          <p:cNvPr id="3" name="2 İçerik Yer Tutucusu"/>
          <p:cNvSpPr>
            <a:spLocks noGrp="1"/>
          </p:cNvSpPr>
          <p:nvPr>
            <p:ph idx="1"/>
          </p:nvPr>
        </p:nvSpPr>
        <p:spPr/>
        <p:txBody>
          <a:bodyPr>
            <a:normAutofit/>
          </a:bodyPr>
          <a:lstStyle/>
          <a:p>
            <a:endParaRPr lang="tr-TR" dirty="0" smtClean="0">
              <a:solidFill>
                <a:srgbClr val="C00000"/>
              </a:solidFill>
            </a:endParaRPr>
          </a:p>
          <a:p>
            <a:r>
              <a:rPr lang="tr-TR" sz="2800" dirty="0" smtClean="0">
                <a:solidFill>
                  <a:srgbClr val="C00000"/>
                </a:solidFill>
              </a:rPr>
              <a:t>Dosya, </a:t>
            </a:r>
            <a:r>
              <a:rPr lang="tr-TR" sz="2800" dirty="0" smtClean="0"/>
              <a:t>aynı konuyu içeren yazılar grubudur.</a:t>
            </a:r>
          </a:p>
          <a:p>
            <a:pPr>
              <a:buNone/>
            </a:pPr>
            <a:endParaRPr lang="tr-TR" sz="2800" dirty="0" smtClean="0"/>
          </a:p>
          <a:p>
            <a:pPr algn="just"/>
            <a:r>
              <a:rPr lang="tr-TR" sz="2800" dirty="0" smtClean="0">
                <a:solidFill>
                  <a:srgbClr val="C00000"/>
                </a:solidFill>
              </a:rPr>
              <a:t>DOSYA PLANI</a:t>
            </a:r>
            <a:r>
              <a:rPr lang="tr-TR" sz="2800" dirty="0" smtClean="0"/>
              <a:t>:Kurum ve kuruluşların iş ve işlemleri neticesinde oluşan belgelerin, sistemli şekilde dosyalanmasını sağlamak için önceden hazırlanmış </a:t>
            </a:r>
            <a:r>
              <a:rPr lang="tr-TR" sz="2800" dirty="0" smtClean="0">
                <a:solidFill>
                  <a:srgbClr val="0070C0"/>
                </a:solidFill>
              </a:rPr>
              <a:t>konu ve konu numaraları envanteridir</a:t>
            </a:r>
            <a:r>
              <a:rPr lang="tr-TR" sz="2800" dirty="0" smtClean="0">
                <a:solidFill>
                  <a:schemeClr val="tx1"/>
                </a:solidFill>
              </a:rPr>
              <a:t>.</a:t>
            </a:r>
          </a:p>
          <a:p>
            <a:endParaRPr lang="tr-TR" sz="2800" dirty="0" smtClean="0"/>
          </a:p>
        </p:txBody>
      </p:sp>
      <p:sp>
        <p:nvSpPr>
          <p:cNvPr id="5" name="4 Slayt Numarası Yer Tutucusu"/>
          <p:cNvSpPr>
            <a:spLocks noGrp="1"/>
          </p:cNvSpPr>
          <p:nvPr>
            <p:ph type="sldNum" sz="quarter" idx="12"/>
          </p:nvPr>
        </p:nvSpPr>
        <p:spPr/>
        <p:txBody>
          <a:bodyPr/>
          <a:lstStyle/>
          <a:p>
            <a:fld id="{87D2BA7A-0AA5-435E-9A92-6869658B5E95}" type="slidenum">
              <a:rPr lang="tr-TR" smtClean="0"/>
              <a:pPr/>
              <a:t>67</a:t>
            </a:fld>
            <a:endParaRPr lang="tr-TR" dirty="0"/>
          </a:p>
        </p:txBody>
      </p:sp>
      <p:pic>
        <p:nvPicPr>
          <p:cNvPr id="7" name="Picture 2"/>
          <p:cNvPicPr>
            <a:picLocks noChangeAspect="1" noChangeArrowheads="1"/>
          </p:cNvPicPr>
          <p:nvPr/>
        </p:nvPicPr>
        <p:blipFill>
          <a:blip r:embed="rId2" cstate="print"/>
          <a:srcRect/>
          <a:stretch>
            <a:fillRect/>
          </a:stretch>
        </p:blipFill>
        <p:spPr bwMode="auto">
          <a:xfrm>
            <a:off x="0" y="4857760"/>
            <a:ext cx="2090732" cy="2000240"/>
          </a:xfrm>
          <a:prstGeom prst="rect">
            <a:avLst/>
          </a:prstGeom>
          <a:noFill/>
          <a:ln w="9525">
            <a:noFill/>
            <a:miter lim="800000"/>
            <a:headEnd/>
            <a:tailEnd/>
          </a:ln>
          <a:effectLst/>
        </p:spPr>
      </p:pic>
      <p:pic>
        <p:nvPicPr>
          <p:cNvPr id="8" name="Picture 2" descr="C:\Users\SH\Desktop\logom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1585399"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7096" y="642918"/>
            <a:ext cx="8136904" cy="866360"/>
          </a:xfrm>
        </p:spPr>
        <p:txBody>
          <a:bodyPr>
            <a:normAutofit/>
          </a:bodyPr>
          <a:lstStyle/>
          <a:p>
            <a:pPr algn="ctr"/>
            <a:r>
              <a:rPr lang="tr-TR" dirty="0" smtClean="0">
                <a:solidFill>
                  <a:srgbClr val="002060"/>
                </a:solidFill>
              </a:rPr>
              <a:t>  </a:t>
            </a:r>
            <a:r>
              <a:rPr lang="tr-TR" dirty="0" smtClean="0">
                <a:solidFill>
                  <a:srgbClr val="FF0000"/>
                </a:solidFill>
              </a:rPr>
              <a:t>STANDART DOSYA PLANI </a:t>
            </a:r>
            <a:endParaRPr lang="tr-TR" dirty="0">
              <a:solidFill>
                <a:srgbClr val="FF0000"/>
              </a:solidFill>
            </a:endParaRPr>
          </a:p>
        </p:txBody>
      </p:sp>
      <p:sp>
        <p:nvSpPr>
          <p:cNvPr id="3" name="2 İçerik Yer Tutucusu"/>
          <p:cNvSpPr>
            <a:spLocks noGrp="1"/>
          </p:cNvSpPr>
          <p:nvPr>
            <p:ph idx="1"/>
          </p:nvPr>
        </p:nvSpPr>
        <p:spPr/>
        <p:txBody>
          <a:bodyPr>
            <a:normAutofit/>
          </a:bodyPr>
          <a:lstStyle/>
          <a:p>
            <a:endParaRPr lang="tr-TR" dirty="0" smtClean="0">
              <a:solidFill>
                <a:srgbClr val="C00000"/>
              </a:solidFill>
            </a:endParaRPr>
          </a:p>
          <a:p>
            <a:pPr>
              <a:buNone/>
            </a:pPr>
            <a:r>
              <a:rPr lang="tr-TR" sz="2800" dirty="0" smtClean="0"/>
              <a:t>    Kamu kurum ve kuruluşlarının hedefi, üstlenmiş oldukları görev ve fonksiyonları en iyi şekilde yerine getirecek verimli bir çalışma düzenini oluşturmak ve bu sayede başarılı olmaktır. Bunun sağlanabilmesi etkili bir yönetim anlayışı ile mümkündür. Etkili bir yönetimin sağlanabilmesinde ise, evrak, dosya ve arşiv gibi hizmetler en önemli unsurları oluşturmaktadır. </a:t>
            </a:r>
          </a:p>
          <a:p>
            <a:pPr>
              <a:buNone/>
            </a:pPr>
            <a:endParaRPr lang="tr-TR" sz="2800" dirty="0" smtClean="0"/>
          </a:p>
        </p:txBody>
      </p:sp>
      <p:sp>
        <p:nvSpPr>
          <p:cNvPr id="5" name="4 Slayt Numarası Yer Tutucusu"/>
          <p:cNvSpPr>
            <a:spLocks noGrp="1"/>
          </p:cNvSpPr>
          <p:nvPr>
            <p:ph type="sldNum" sz="quarter" idx="12"/>
          </p:nvPr>
        </p:nvSpPr>
        <p:spPr/>
        <p:txBody>
          <a:bodyPr/>
          <a:lstStyle/>
          <a:p>
            <a:fld id="{87D2BA7A-0AA5-435E-9A92-6869658B5E95}" type="slidenum">
              <a:rPr lang="tr-TR" smtClean="0"/>
              <a:pPr/>
              <a:t>68</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44951" cy="165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9822" y="571480"/>
            <a:ext cx="6634178" cy="838200"/>
          </a:xfrm>
        </p:spPr>
        <p:txBody>
          <a:bodyPr>
            <a:normAutofit fontScale="90000"/>
          </a:bodyPr>
          <a:lstStyle/>
          <a:p>
            <a:r>
              <a:rPr lang="tr-TR" dirty="0" smtClean="0">
                <a:solidFill>
                  <a:srgbClr val="FF0000"/>
                </a:solidFill>
              </a:rPr>
              <a:t>Dosyalama Hİzmetlerİnde Standartlaşma İle;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69</a:t>
            </a:fld>
            <a:endParaRPr lang="tr-TR" dirty="0"/>
          </a:p>
        </p:txBody>
      </p:sp>
      <p:sp>
        <p:nvSpPr>
          <p:cNvPr id="8" name="Rectangle 3"/>
          <p:cNvSpPr>
            <a:spLocks noGrp="1" noChangeArrowheads="1"/>
          </p:cNvSpPr>
          <p:nvPr>
            <p:ph idx="1"/>
          </p:nvPr>
        </p:nvSpPr>
        <p:spPr>
          <a:xfrm>
            <a:off x="214282" y="1785926"/>
            <a:ext cx="8686800" cy="4794265"/>
          </a:xfrm>
        </p:spPr>
        <p:txBody>
          <a:bodyPr>
            <a:normAutofit/>
          </a:bodyPr>
          <a:lstStyle/>
          <a:p>
            <a:pPr eaLnBrk="1" hangingPunct="1">
              <a:lnSpc>
                <a:spcPct val="90000"/>
              </a:lnSpc>
            </a:pPr>
            <a:r>
              <a:rPr lang="tr-TR" sz="3600" dirty="0" smtClean="0"/>
              <a:t>Aynı konudaki belgelerin kamu kurum ve kuruluşlarında aynı numaralarla kodlanması sağlanmış olacaktır. </a:t>
            </a:r>
          </a:p>
          <a:p>
            <a:pPr eaLnBrk="1" hangingPunct="1">
              <a:lnSpc>
                <a:spcPct val="90000"/>
              </a:lnSpc>
            </a:pPr>
            <a:r>
              <a:rPr lang="tr-TR" sz="3600" dirty="0" smtClean="0"/>
              <a:t>Standart dosya numaraları bütün kamu kurum ve kuruluşlarında aynı konuyu ifade edeceğinden, aranılan bilgi ve belgeye kolay, doğru ve hızlı bir şekilde ulaşılabilecektir. </a:t>
            </a:r>
          </a:p>
        </p:txBody>
      </p:sp>
      <p:pic>
        <p:nvPicPr>
          <p:cNvPr id="6"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44952" cy="165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Başlık"/>
          <p:cNvSpPr>
            <a:spLocks noGrp="1"/>
          </p:cNvSpPr>
          <p:nvPr>
            <p:ph type="title"/>
          </p:nvPr>
        </p:nvSpPr>
        <p:spPr>
          <a:xfrm>
            <a:off x="785786" y="428604"/>
            <a:ext cx="8136904" cy="866360"/>
          </a:xfrm>
        </p:spPr>
        <p:txBody>
          <a:bodyPr>
            <a:normAutofit/>
          </a:bodyPr>
          <a:lstStyle/>
          <a:p>
            <a:pPr algn="ctr"/>
            <a:r>
              <a:rPr lang="tr-TR" dirty="0" smtClean="0">
                <a:solidFill>
                  <a:srgbClr val="002060"/>
                </a:solidFill>
              </a:rPr>
              <a:t>  </a:t>
            </a:r>
            <a:r>
              <a:rPr lang="tr-TR" dirty="0" smtClean="0">
                <a:solidFill>
                  <a:srgbClr val="FF0000"/>
                </a:solidFill>
              </a:rPr>
              <a:t>TANIMLAR</a:t>
            </a:r>
            <a:endParaRPr lang="tr-TR" dirty="0">
              <a:solidFill>
                <a:srgbClr val="FF0000"/>
              </a:solidFill>
            </a:endParaRPr>
          </a:p>
        </p:txBody>
      </p:sp>
      <p:sp>
        <p:nvSpPr>
          <p:cNvPr id="3" name="2 İçerik Yer Tutucusu"/>
          <p:cNvSpPr>
            <a:spLocks noGrp="1"/>
          </p:cNvSpPr>
          <p:nvPr>
            <p:ph idx="1"/>
          </p:nvPr>
        </p:nvSpPr>
        <p:spPr>
          <a:xfrm>
            <a:off x="323528" y="1500174"/>
            <a:ext cx="8503920" cy="5000660"/>
          </a:xfrm>
        </p:spPr>
        <p:txBody>
          <a:bodyPr>
            <a:normAutofit/>
          </a:bodyPr>
          <a:lstStyle/>
          <a:p>
            <a:pPr algn="just"/>
            <a:r>
              <a:rPr lang="tr-TR" dirty="0" smtClean="0">
                <a:solidFill>
                  <a:srgbClr val="0070C0"/>
                </a:solidFill>
              </a:rPr>
              <a:t>Güvenli Elektronik İmza: </a:t>
            </a:r>
            <a:r>
              <a:rPr lang="tr-TR" dirty="0" smtClean="0">
                <a:solidFill>
                  <a:schemeClr val="tx1">
                    <a:lumMod val="65000"/>
                    <a:lumOff val="35000"/>
                  </a:schemeClr>
                </a:solidFill>
              </a:rPr>
              <a:t>İmza sahibine bağlı olan, güvenli elektronik imza oluşturma aracı ile oluşturulan, imza sahibinin kimliği ile imzalanan elektronik veride değişiklik yapılmadığının tespitini sağlayan yazılımdır.</a:t>
            </a:r>
            <a:endParaRPr lang="tr-TR" dirty="0" smtClean="0"/>
          </a:p>
        </p:txBody>
      </p:sp>
      <p:sp>
        <p:nvSpPr>
          <p:cNvPr id="5" name="4 Slayt Numarası Yer Tutucusu"/>
          <p:cNvSpPr>
            <a:spLocks noGrp="1"/>
          </p:cNvSpPr>
          <p:nvPr>
            <p:ph type="sldNum" sz="quarter" idx="12"/>
          </p:nvPr>
        </p:nvSpPr>
        <p:spPr/>
        <p:txBody>
          <a:bodyPr/>
          <a:lstStyle/>
          <a:p>
            <a:fld id="{87D2BA7A-0AA5-435E-9A92-6869658B5E95}" type="slidenum">
              <a:rPr lang="tr-TR" smtClean="0"/>
              <a:pPr/>
              <a:t>7</a:t>
            </a:fld>
            <a:endParaRPr lang="tr-TR" dirty="0"/>
          </a:p>
        </p:txBody>
      </p:sp>
      <p:pic>
        <p:nvPicPr>
          <p:cNvPr id="1026" name="Picture 2" descr="C:\Users\Administrator\Desktop\eimza04042012_01.jpg"/>
          <p:cNvPicPr>
            <a:picLocks noChangeAspect="1" noChangeArrowheads="1"/>
          </p:cNvPicPr>
          <p:nvPr/>
        </p:nvPicPr>
        <p:blipFill>
          <a:blip r:embed="rId2" cstate="print"/>
          <a:srcRect/>
          <a:stretch>
            <a:fillRect/>
          </a:stretch>
        </p:blipFill>
        <p:spPr bwMode="auto">
          <a:xfrm>
            <a:off x="5429256" y="4786322"/>
            <a:ext cx="3714744" cy="2071678"/>
          </a:xfrm>
          <a:prstGeom prst="rect">
            <a:avLst/>
          </a:prstGeom>
          <a:noFill/>
        </p:spPr>
      </p:pic>
      <p:pic>
        <p:nvPicPr>
          <p:cNvPr id="8" name="Picture 2" descr="C:\Users\SH\Desktop\logom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1835696" cy="1417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9822" y="571480"/>
            <a:ext cx="6634178" cy="838200"/>
          </a:xfrm>
        </p:spPr>
        <p:txBody>
          <a:bodyPr>
            <a:normAutofit fontScale="90000"/>
          </a:bodyPr>
          <a:lstStyle/>
          <a:p>
            <a:r>
              <a:rPr lang="tr-TR" dirty="0" smtClean="0">
                <a:solidFill>
                  <a:srgbClr val="FF0000"/>
                </a:solidFill>
              </a:rPr>
              <a:t>Dosyalama Hİzmetlerİnde Standartlaşma İle;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70</a:t>
            </a:fld>
            <a:endParaRPr lang="tr-TR" dirty="0"/>
          </a:p>
        </p:txBody>
      </p:sp>
      <p:sp>
        <p:nvSpPr>
          <p:cNvPr id="8" name="Rectangle 3"/>
          <p:cNvSpPr>
            <a:spLocks noGrp="1" noChangeArrowheads="1"/>
          </p:cNvSpPr>
          <p:nvPr>
            <p:ph idx="1"/>
          </p:nvPr>
        </p:nvSpPr>
        <p:spPr>
          <a:xfrm>
            <a:off x="214282" y="1785926"/>
            <a:ext cx="8686800" cy="4794265"/>
          </a:xfrm>
        </p:spPr>
        <p:txBody>
          <a:bodyPr>
            <a:normAutofit/>
          </a:bodyPr>
          <a:lstStyle/>
          <a:p>
            <a:pPr eaLnBrk="1" hangingPunct="1">
              <a:lnSpc>
                <a:spcPct val="90000"/>
              </a:lnSpc>
            </a:pPr>
            <a:r>
              <a:rPr lang="tr-TR" sz="3600" dirty="0" smtClean="0"/>
              <a:t>Kurum ve kuruluşlar arasında düzenli, süratli, etkili ve verimli bir evrak, dosya ve haberleşme sisteminin kurulmasında bütünlük ve kolaylık sağlayacaktır. </a:t>
            </a:r>
          </a:p>
          <a:p>
            <a:pPr eaLnBrk="1" hangingPunct="1">
              <a:lnSpc>
                <a:spcPct val="90000"/>
              </a:lnSpc>
            </a:pPr>
            <a:r>
              <a:rPr lang="tr-TR" sz="3600" dirty="0" smtClean="0"/>
              <a:t>Kurum ve kuruluşlar arasında evrak ve yazışmaların otomasyonu ve bilgi ağlarının oluşturulması çalışmalarına alt yapı oluşturacaktır. </a:t>
            </a:r>
          </a:p>
        </p:txBody>
      </p:sp>
      <p:pic>
        <p:nvPicPr>
          <p:cNvPr id="6"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07704" cy="147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9822" y="571480"/>
            <a:ext cx="6634178" cy="838200"/>
          </a:xfrm>
        </p:spPr>
        <p:txBody>
          <a:bodyPr>
            <a:normAutofit fontScale="90000"/>
          </a:bodyPr>
          <a:lstStyle/>
          <a:p>
            <a:r>
              <a:rPr lang="tr-TR" dirty="0" smtClean="0">
                <a:solidFill>
                  <a:srgbClr val="FF0000"/>
                </a:solidFill>
              </a:rPr>
              <a:t>Dosyalama Hİzmetlerİnde Standartlaşma İle;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71</a:t>
            </a:fld>
            <a:endParaRPr lang="tr-TR" dirty="0"/>
          </a:p>
        </p:txBody>
      </p:sp>
      <p:sp>
        <p:nvSpPr>
          <p:cNvPr id="6" name="Rectangle 3"/>
          <p:cNvSpPr>
            <a:spLocks noGrp="1" noChangeArrowheads="1"/>
          </p:cNvSpPr>
          <p:nvPr>
            <p:ph idx="1"/>
          </p:nvPr>
        </p:nvSpPr>
        <p:spPr>
          <a:xfrm>
            <a:off x="214313" y="1785938"/>
            <a:ext cx="8686800" cy="4794250"/>
          </a:xfrm>
        </p:spPr>
        <p:txBody>
          <a:bodyPr>
            <a:noAutofit/>
          </a:bodyPr>
          <a:lstStyle/>
          <a:p>
            <a:pPr eaLnBrk="1" hangingPunct="1">
              <a:lnSpc>
                <a:spcPct val="90000"/>
              </a:lnSpc>
            </a:pPr>
            <a:r>
              <a:rPr lang="tr-TR" dirty="0" smtClean="0"/>
              <a:t>Kurum içi ve kurumlar arası evrak akışı ve bilgi alışverişinin düzenli ve hızlı bir şekilde yapılmasını kolaylaştıracak ve verimliliği artıracaktır. </a:t>
            </a:r>
          </a:p>
          <a:p>
            <a:pPr eaLnBrk="1" hangingPunct="1">
              <a:lnSpc>
                <a:spcPct val="90000"/>
              </a:lnSpc>
            </a:pPr>
            <a:r>
              <a:rPr lang="tr-TR" dirty="0" smtClean="0"/>
              <a:t>Kurumların yazışma ve dosyalama işlemlerinin standartlaşması, arşivlerde toplanan belgelerin düzenini de olumlu yönde etkileyecek, belgelerin arşivlerde ayıklanması, tasnifi, yerleşimi ve hizmete sunulmasında büyük kolaylıklar sağlayacaktır.</a:t>
            </a:r>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44952" cy="165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9822" y="571480"/>
            <a:ext cx="6634178" cy="838200"/>
          </a:xfrm>
        </p:spPr>
        <p:txBody>
          <a:bodyPr>
            <a:normAutofit fontScale="90000"/>
          </a:bodyPr>
          <a:lstStyle/>
          <a:p>
            <a:r>
              <a:rPr lang="tr-TR" dirty="0" smtClean="0">
                <a:solidFill>
                  <a:srgbClr val="FF0000"/>
                </a:solidFill>
              </a:rPr>
              <a:t>Dosyalama Hİzmetlerİnde Standartlaşma İle;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72</a:t>
            </a:fld>
            <a:endParaRPr lang="tr-TR" dirty="0"/>
          </a:p>
        </p:txBody>
      </p:sp>
      <p:sp>
        <p:nvSpPr>
          <p:cNvPr id="6" name="Rectangle 3"/>
          <p:cNvSpPr>
            <a:spLocks noGrp="1" noChangeArrowheads="1"/>
          </p:cNvSpPr>
          <p:nvPr>
            <p:ph idx="1"/>
          </p:nvPr>
        </p:nvSpPr>
        <p:spPr>
          <a:xfrm>
            <a:off x="214313" y="1785938"/>
            <a:ext cx="8686800" cy="4794250"/>
          </a:xfrm>
        </p:spPr>
        <p:txBody>
          <a:bodyPr>
            <a:normAutofit/>
          </a:bodyPr>
          <a:lstStyle/>
          <a:p>
            <a:pPr eaLnBrk="1" hangingPunct="1">
              <a:lnSpc>
                <a:spcPct val="90000"/>
              </a:lnSpc>
            </a:pPr>
            <a:r>
              <a:rPr lang="tr-TR" sz="3600" dirty="0" smtClean="0"/>
              <a:t>Kurum içi ve kurumlar arası evrak ve iş takibi kolaylaşacaktır. Aranan belge veya bilgi, aynı numarayı taşıyan belgeler arasında daha kısa bir sürede kolayca bulunabilecektir. </a:t>
            </a:r>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79712" cy="1528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2060848"/>
            <a:ext cx="8503920" cy="3672408"/>
          </a:xfrm>
        </p:spPr>
        <p:txBody>
          <a:bodyPr>
            <a:normAutofit/>
          </a:bodyPr>
          <a:lstStyle/>
          <a:p>
            <a:pPr algn="just"/>
            <a:r>
              <a:rPr lang="tr-TR" dirty="0" smtClean="0"/>
              <a:t>Dosya planı, 2002 tarihinde Devlet Arşivleri Genel Müdürlüğü koordinasyonu ile başlatılan "Standart Dosya Planı" projesinin sonucunda hazırlanarak, </a:t>
            </a:r>
            <a:r>
              <a:rPr lang="tr-TR" dirty="0" smtClean="0">
                <a:solidFill>
                  <a:srgbClr val="0070C0"/>
                </a:solidFill>
              </a:rPr>
              <a:t>2005/7 sayılı Başbakanlık Genelgesi </a:t>
            </a:r>
            <a:r>
              <a:rPr lang="tr-TR" dirty="0" smtClean="0"/>
              <a:t>ile uygulamaya konulmuş ve zaman içinde kurum ve kuruluşların görüş ve önerileri doğrultusunda yenilenmiştir.</a:t>
            </a:r>
            <a:endParaRPr lang="tr-TR" dirty="0"/>
          </a:p>
        </p:txBody>
      </p:sp>
      <p:sp>
        <p:nvSpPr>
          <p:cNvPr id="5" name="4 Slayt Numarası Yer Tutucusu"/>
          <p:cNvSpPr>
            <a:spLocks noGrp="1"/>
          </p:cNvSpPr>
          <p:nvPr>
            <p:ph type="sldNum" sz="quarter" idx="12"/>
          </p:nvPr>
        </p:nvSpPr>
        <p:spPr/>
        <p:txBody>
          <a:bodyPr/>
          <a:lstStyle/>
          <a:p>
            <a:fld id="{87D2BA7A-0AA5-435E-9A92-6869658B5E95}" type="slidenum">
              <a:rPr lang="tr-TR" smtClean="0"/>
              <a:pPr/>
              <a:t>73</a:t>
            </a:fld>
            <a:endParaRPr lang="tr-TR" dirty="0"/>
          </a:p>
        </p:txBody>
      </p:sp>
      <p:sp>
        <p:nvSpPr>
          <p:cNvPr id="7" name="1 Başlık"/>
          <p:cNvSpPr>
            <a:spLocks noGrp="1"/>
          </p:cNvSpPr>
          <p:nvPr>
            <p:ph type="title"/>
          </p:nvPr>
        </p:nvSpPr>
        <p:spPr>
          <a:xfrm>
            <a:off x="1007096" y="642918"/>
            <a:ext cx="8136904" cy="866360"/>
          </a:xfrm>
        </p:spPr>
        <p:txBody>
          <a:bodyPr>
            <a:normAutofit/>
          </a:bodyPr>
          <a:lstStyle/>
          <a:p>
            <a:pPr algn="ctr"/>
            <a:r>
              <a:rPr lang="tr-TR" dirty="0" smtClean="0">
                <a:solidFill>
                  <a:srgbClr val="002060"/>
                </a:solidFill>
              </a:rPr>
              <a:t>  </a:t>
            </a:r>
            <a:r>
              <a:rPr lang="tr-TR" dirty="0" smtClean="0">
                <a:solidFill>
                  <a:srgbClr val="FF0000"/>
                </a:solidFill>
              </a:rPr>
              <a:t>STANDART DOSYA PLANI </a:t>
            </a:r>
            <a:endParaRPr lang="tr-TR" dirty="0">
              <a:solidFill>
                <a:srgbClr val="FF0000"/>
              </a:solidFill>
            </a:endParaRPr>
          </a:p>
        </p:txBody>
      </p:sp>
      <p:pic>
        <p:nvPicPr>
          <p:cNvPr id="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238210" cy="172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142984"/>
            <a:ext cx="8686800" cy="785818"/>
          </a:xfrm>
        </p:spPr>
        <p:txBody>
          <a:bodyPr>
            <a:normAutofit/>
          </a:bodyPr>
          <a:lstStyle/>
          <a:p>
            <a:r>
              <a:rPr lang="tr-TR" dirty="0" smtClean="0">
                <a:solidFill>
                  <a:srgbClr val="FF0000"/>
                </a:solidFill>
              </a:rPr>
              <a:t>Standart Dosya PlanInIn YapIsI</a:t>
            </a:r>
            <a:endParaRPr lang="tr-TR" dirty="0">
              <a:solidFill>
                <a:srgbClr val="FF0000"/>
              </a:solidFill>
            </a:endParaRPr>
          </a:p>
        </p:txBody>
      </p:sp>
      <p:sp>
        <p:nvSpPr>
          <p:cNvPr id="3" name="2 İçerik Yer Tutucusu"/>
          <p:cNvSpPr>
            <a:spLocks noGrp="1"/>
          </p:cNvSpPr>
          <p:nvPr>
            <p:ph idx="1"/>
          </p:nvPr>
        </p:nvSpPr>
        <p:spPr>
          <a:xfrm>
            <a:off x="214282" y="2143116"/>
            <a:ext cx="8686800" cy="4151323"/>
          </a:xfrm>
          <a:solidFill>
            <a:srgbClr val="FFFFCC"/>
          </a:solidFill>
        </p:spPr>
        <p:txBody>
          <a:bodyPr>
            <a:normAutofit fontScale="92500" lnSpcReduction="20000"/>
          </a:bodyPr>
          <a:lstStyle/>
          <a:p>
            <a:r>
              <a:rPr lang="tr-TR" dirty="0" smtClean="0"/>
              <a:t>Belgelerin konularına göre sınıflandırılmasını sağlayan dosyalama sistemidir.</a:t>
            </a:r>
          </a:p>
          <a:p>
            <a:pPr>
              <a:buNone/>
            </a:pPr>
            <a:endParaRPr lang="tr-TR" dirty="0" smtClean="0"/>
          </a:p>
          <a:p>
            <a:pPr marL="514350" indent="-514350">
              <a:buAutoNum type="arabicParenR"/>
            </a:pPr>
            <a:r>
              <a:rPr lang="tr-TR" dirty="0" smtClean="0"/>
              <a:t>Genel Konular</a:t>
            </a:r>
          </a:p>
          <a:p>
            <a:pPr marL="514350" indent="-514350">
              <a:buAutoNum type="arabicParenR"/>
            </a:pPr>
            <a:r>
              <a:rPr lang="tr-TR" dirty="0" smtClean="0"/>
              <a:t>Ana Hizmet Faaliyetleri</a:t>
            </a:r>
          </a:p>
          <a:p>
            <a:pPr marL="514350" indent="-514350">
              <a:buAutoNum type="arabicParenR"/>
            </a:pPr>
            <a:r>
              <a:rPr lang="tr-TR" dirty="0" smtClean="0"/>
              <a:t>Danışma-Denetimle İlgili Faaliyetler</a:t>
            </a:r>
          </a:p>
          <a:p>
            <a:pPr marL="514350" indent="-514350">
              <a:buAutoNum type="arabicParenR"/>
            </a:pPr>
            <a:r>
              <a:rPr lang="tr-TR" dirty="0" smtClean="0"/>
              <a:t>Yardımcı Hizmetlerle İlgili Faaliyetler</a:t>
            </a:r>
          </a:p>
          <a:p>
            <a:pPr marL="514350" indent="-514350">
              <a:buNone/>
            </a:pPr>
            <a:r>
              <a:rPr lang="tr-TR" dirty="0" smtClean="0"/>
              <a:t>      </a:t>
            </a:r>
            <a:r>
              <a:rPr lang="tr-TR" u="sng" dirty="0" smtClean="0"/>
              <a:t>olmak üzere 4 başlık altında, ana konulara     bölünmüştür.</a:t>
            </a:r>
          </a:p>
          <a:p>
            <a:pPr marL="514350" indent="-514350">
              <a:buAutoNum type="arabicParenR"/>
            </a:pPr>
            <a:endParaRPr lang="tr-TR" dirty="0" smtClean="0"/>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74</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1475656" cy="113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214282" y="142851"/>
          <a:ext cx="8715436" cy="6715149"/>
        </p:xfrm>
        <a:graphic>
          <a:graphicData uri="http://schemas.openxmlformats.org/drawingml/2006/table">
            <a:tbl>
              <a:tblPr/>
              <a:tblGrid>
                <a:gridCol w="1519974"/>
                <a:gridCol w="7195462"/>
              </a:tblGrid>
              <a:tr h="328771">
                <a:tc gridSpan="2">
                  <a:txBody>
                    <a:bodyPr/>
                    <a:lstStyle/>
                    <a:p>
                      <a:pPr algn="ctr" fontAlgn="ctr"/>
                      <a:r>
                        <a:rPr lang="tr-TR" sz="2000" b="1" i="1" u="none" strike="noStrike" dirty="0">
                          <a:solidFill>
                            <a:srgbClr val="800000"/>
                          </a:solidFill>
                          <a:latin typeface="Verdana"/>
                        </a:rPr>
                        <a:t>STANDART DOSYA PLANI İÇERİĞİ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9050" cap="flat" cmpd="sng" algn="ctr">
                      <a:solidFill>
                        <a:srgbClr val="0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328771">
                <a:tc>
                  <a:txBody>
                    <a:bodyPr/>
                    <a:lstStyle/>
                    <a:p>
                      <a:pPr algn="ctr" fontAlgn="ctr"/>
                      <a:r>
                        <a:rPr lang="tr-TR" sz="1100" b="0" i="0" u="none" strike="noStrike" dirty="0">
                          <a:solidFill>
                            <a:srgbClr val="000000"/>
                          </a:solidFill>
                          <a:latin typeface="Verdana"/>
                        </a:rPr>
                        <a:t>000-099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ctr"/>
                      <a:r>
                        <a:rPr lang="tr-TR" sz="1400" b="1" i="1" u="none" strike="noStrike" dirty="0">
                          <a:solidFill>
                            <a:srgbClr val="FF0000"/>
                          </a:solidFill>
                          <a:latin typeface="Verdana"/>
                        </a:rPr>
                        <a:t>GENEL KONULAR</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r>
              <a:tr h="328771">
                <a:tc>
                  <a:txBody>
                    <a:bodyPr/>
                    <a:lstStyle/>
                    <a:p>
                      <a:pPr algn="ctr" fontAlgn="ctr"/>
                      <a:r>
                        <a:rPr lang="tr-TR" sz="1400" b="0" i="0" u="none" strike="noStrike" dirty="0">
                          <a:solidFill>
                            <a:srgbClr val="000000"/>
                          </a:solidFill>
                          <a:latin typeface="Verdana"/>
                        </a:rPr>
                        <a:t> </a:t>
                      </a:r>
                      <a:r>
                        <a:rPr lang="tr-TR" sz="1400" b="0" i="0" u="none" strike="noStrike" dirty="0" smtClean="0">
                          <a:solidFill>
                            <a:srgbClr val="000000"/>
                          </a:solidFill>
                          <a:latin typeface="Verdana"/>
                        </a:rPr>
                        <a:t>100-599</a:t>
                      </a:r>
                      <a:endParaRPr lang="tr-TR" sz="1400" b="0" i="0" u="none" strike="noStrike" dirty="0">
                        <a:solidFill>
                          <a:srgbClr val="000000"/>
                        </a:solidFill>
                        <a:latin typeface="Verdana"/>
                      </a:endParaRP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400" b="1" i="0" u="none" strike="noStrike" dirty="0">
                          <a:solidFill>
                            <a:srgbClr val="FF0000"/>
                          </a:solidFill>
                          <a:latin typeface="Verdana"/>
                        </a:rPr>
                        <a:t>ANA HİZMET FAALİYETLERİ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 </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400" b="1" i="0" u="none" strike="noStrike" dirty="0">
                          <a:solidFill>
                            <a:srgbClr val="FF0000"/>
                          </a:solidFill>
                          <a:latin typeface="Verdana"/>
                        </a:rPr>
                        <a:t>DANIŞMA VE DENETİM FAALİYETLERİ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600-619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100" b="0" i="1" u="none" strike="noStrike" dirty="0">
                          <a:solidFill>
                            <a:srgbClr val="000000"/>
                          </a:solidFill>
                          <a:latin typeface="Verdana"/>
                        </a:rPr>
                        <a:t>ARAŞTIRMA PLANLAMA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620-639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100" b="0" i="1" u="none" strike="noStrike" dirty="0">
                          <a:solidFill>
                            <a:srgbClr val="000000"/>
                          </a:solidFill>
                          <a:latin typeface="Verdana"/>
                        </a:rPr>
                        <a:t>BASIN VE HALKLA İLİŞKİLER </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640-659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100" b="0" i="1" u="none" strike="noStrike" dirty="0">
                          <a:solidFill>
                            <a:srgbClr val="000000"/>
                          </a:solidFill>
                          <a:latin typeface="Verdana"/>
                        </a:rPr>
                        <a:t>HUKUK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660-679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100" b="0" i="1" u="none" strike="noStrike" dirty="0">
                          <a:solidFill>
                            <a:srgbClr val="000000"/>
                          </a:solidFill>
                          <a:latin typeface="Verdana"/>
                        </a:rPr>
                        <a:t>TEFTİŞ / DENETİM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 </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400" b="1" i="0" u="none" strike="noStrike" dirty="0">
                          <a:solidFill>
                            <a:srgbClr val="FF0000"/>
                          </a:solidFill>
                          <a:latin typeface="Verdana"/>
                        </a:rPr>
                        <a:t>YARDIMCI HİZMETLERLE İLGİLİ FAALİYETLER</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700-719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100" b="0" i="1" u="none" strike="noStrike" dirty="0">
                          <a:solidFill>
                            <a:srgbClr val="000000"/>
                          </a:solidFill>
                          <a:latin typeface="Verdana"/>
                        </a:rPr>
                        <a:t>BİLGİ SİSTEMLERİ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720-749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100" b="0" i="1" u="none" strike="noStrike" dirty="0">
                          <a:solidFill>
                            <a:srgbClr val="000000"/>
                          </a:solidFill>
                          <a:latin typeface="Verdana"/>
                        </a:rPr>
                        <a:t>DIŞ İLİŞKİLER VE AVRUPA BİRLİĞİ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750-769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100" b="0" i="1" u="none" strike="noStrike" dirty="0">
                          <a:solidFill>
                            <a:srgbClr val="000000"/>
                          </a:solidFill>
                          <a:latin typeface="Verdana"/>
                        </a:rPr>
                        <a:t>EMLAK VE YAPIM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770-789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100" b="0" i="1" u="none" strike="noStrike" dirty="0">
                          <a:solidFill>
                            <a:srgbClr val="000000"/>
                          </a:solidFill>
                          <a:latin typeface="Verdana"/>
                        </a:rPr>
                        <a:t>EĞİTİM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800-819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100" b="0" i="1" u="none" strike="noStrike" dirty="0">
                          <a:solidFill>
                            <a:srgbClr val="000000"/>
                          </a:solidFill>
                          <a:latin typeface="Verdana"/>
                        </a:rPr>
                        <a:t>İDARİ VE SOSYAL İŞLER</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820-839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100" b="0" i="1" u="none" strike="noStrike" dirty="0">
                          <a:solidFill>
                            <a:srgbClr val="000000"/>
                          </a:solidFill>
                          <a:latin typeface="Verdana"/>
                        </a:rPr>
                        <a:t>TANITIM VE YAYIN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840-869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100" b="0" i="1" u="none" strike="noStrike" dirty="0">
                          <a:solidFill>
                            <a:srgbClr val="000000"/>
                          </a:solidFill>
                          <a:latin typeface="Verdana"/>
                        </a:rPr>
                        <a:t>MALİ İŞLER</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870-889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100" b="0" i="1" u="none" strike="noStrike" dirty="0">
                          <a:solidFill>
                            <a:srgbClr val="000000"/>
                          </a:solidFill>
                          <a:latin typeface="Verdana"/>
                        </a:rPr>
                        <a:t>ÖZEL KALEM VE PROTOKOL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328771">
                <a:tc>
                  <a:txBody>
                    <a:bodyPr/>
                    <a:lstStyle/>
                    <a:p>
                      <a:pPr algn="ctr" fontAlgn="ctr"/>
                      <a:r>
                        <a:rPr lang="tr-TR" sz="1100" b="0" i="0" u="none" strike="noStrike" dirty="0">
                          <a:solidFill>
                            <a:srgbClr val="000000"/>
                          </a:solidFill>
                          <a:latin typeface="Verdana"/>
                        </a:rPr>
                        <a:t>900-929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c>
                  <a:txBody>
                    <a:bodyPr/>
                    <a:lstStyle/>
                    <a:p>
                      <a:pPr algn="l" fontAlgn="ctr"/>
                      <a:r>
                        <a:rPr lang="tr-TR" sz="1100" b="0" i="1" u="none" strike="noStrike" dirty="0">
                          <a:solidFill>
                            <a:srgbClr val="000000"/>
                          </a:solidFill>
                          <a:latin typeface="Verdana"/>
                        </a:rPr>
                        <a:t>PERSONEL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C0C0C0"/>
                    </a:solidFill>
                  </a:tcPr>
                </a:tc>
              </a:tr>
              <a:tr h="328771">
                <a:tc>
                  <a:txBody>
                    <a:bodyPr/>
                    <a:lstStyle/>
                    <a:p>
                      <a:pPr algn="ctr" fontAlgn="ctr"/>
                      <a:r>
                        <a:rPr lang="tr-TR" sz="1100" b="0" i="0" u="none" strike="noStrike" dirty="0">
                          <a:solidFill>
                            <a:srgbClr val="000000"/>
                          </a:solidFill>
                          <a:latin typeface="Verdana"/>
                        </a:rPr>
                        <a:t>930-949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c>
                  <a:txBody>
                    <a:bodyPr/>
                    <a:lstStyle/>
                    <a:p>
                      <a:pPr algn="l" fontAlgn="ctr"/>
                      <a:r>
                        <a:rPr lang="tr-TR" sz="1100" b="0" i="1" u="none" strike="noStrike" dirty="0">
                          <a:solidFill>
                            <a:srgbClr val="000000"/>
                          </a:solidFill>
                          <a:latin typeface="Verdana"/>
                        </a:rPr>
                        <a:t>SATINALMA VE SATIŞ İŞLERİ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a:noFill/>
                    </a:lnB>
                    <a:solidFill>
                      <a:srgbClr val="FFFFFF"/>
                    </a:solidFill>
                  </a:tcPr>
                </a:tc>
              </a:tr>
              <a:tr h="468500">
                <a:tc>
                  <a:txBody>
                    <a:bodyPr/>
                    <a:lstStyle/>
                    <a:p>
                      <a:pPr algn="ctr" fontAlgn="ctr"/>
                      <a:r>
                        <a:rPr lang="tr-TR" sz="1100" b="0" i="0" u="none" strike="noStrike" dirty="0">
                          <a:solidFill>
                            <a:srgbClr val="000000"/>
                          </a:solidFill>
                          <a:latin typeface="Verdana"/>
                        </a:rPr>
                        <a:t>950-969</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w="19050" cap="flat" cmpd="sng" algn="ctr">
                      <a:solidFill>
                        <a:srgbClr val="008080"/>
                      </a:solidFill>
                      <a:prstDash val="solid"/>
                      <a:round/>
                      <a:headEnd type="none" w="med" len="med"/>
                      <a:tailEnd type="none" w="med" len="med"/>
                    </a:lnB>
                    <a:solidFill>
                      <a:srgbClr val="C0C0C0"/>
                    </a:solidFill>
                  </a:tcPr>
                </a:tc>
                <a:tc>
                  <a:txBody>
                    <a:bodyPr/>
                    <a:lstStyle/>
                    <a:p>
                      <a:pPr algn="l" fontAlgn="ctr"/>
                      <a:r>
                        <a:rPr lang="tr-TR" sz="1100" b="0" i="1" u="none" strike="noStrike" dirty="0">
                          <a:solidFill>
                            <a:srgbClr val="000000"/>
                          </a:solidFill>
                          <a:latin typeface="Verdana"/>
                        </a:rPr>
                        <a:t>GÜVENLİK İŞLERİ, AFET VE ACİL DURUM YÖNETİMİ VE TOPYEKÜN SAVUNMA SİVİL HİZMETLERİ</a:t>
                      </a:r>
                    </a:p>
                  </a:txBody>
                  <a:tcPr marL="4974" marR="4974" marT="4974"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a:noFill/>
                    </a:lnT>
                    <a:lnB w="19050" cap="flat" cmpd="sng" algn="ctr">
                      <a:solidFill>
                        <a:srgbClr val="008080"/>
                      </a:solidFill>
                      <a:prstDash val="solid"/>
                      <a:round/>
                      <a:headEnd type="none" w="med" len="med"/>
                      <a:tailEnd type="none" w="med" len="med"/>
                    </a:lnB>
                    <a:solidFill>
                      <a:srgbClr val="C0C0C0"/>
                    </a:solidFill>
                  </a:tcPr>
                </a:tc>
              </a:tr>
            </a:tbl>
          </a:graphicData>
        </a:graphic>
      </p:graphicFrame>
      <p:sp>
        <p:nvSpPr>
          <p:cNvPr id="4" name="3 Slayt Numarası Yer Tutucusu"/>
          <p:cNvSpPr>
            <a:spLocks noGrp="1"/>
          </p:cNvSpPr>
          <p:nvPr>
            <p:ph type="sldNum" sz="quarter" idx="12"/>
          </p:nvPr>
        </p:nvSpPr>
        <p:spPr/>
        <p:txBody>
          <a:bodyPr/>
          <a:lstStyle/>
          <a:p>
            <a:fld id="{87D2BA7A-0AA5-435E-9A92-6869658B5E95}" type="slidenum">
              <a:rPr lang="tr-TR" smtClean="0"/>
              <a:pPr/>
              <a:t>75</a:t>
            </a:fld>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Planın kodlama bölümünde ana konular, ana konuyla ilgili, tali konular ve tali konularla ilgili daha alt konular yer almaktadır.</a:t>
            </a:r>
          </a:p>
          <a:p>
            <a:r>
              <a:rPr lang="tr-TR" dirty="0" smtClean="0"/>
              <a:t>Ana konu ile  alt konular birbiri ile ilişkilerine göre numaralandırılmıştır.</a:t>
            </a:r>
          </a:p>
          <a:p>
            <a:endParaRPr lang="tr-TR" dirty="0" smtClean="0"/>
          </a:p>
          <a:p>
            <a:pPr>
              <a:buNone/>
            </a:pPr>
            <a:r>
              <a:rPr lang="tr-TR" dirty="0" smtClean="0"/>
              <a:t>        </a:t>
            </a:r>
          </a:p>
          <a:p>
            <a:pPr>
              <a:buNone/>
            </a:pPr>
            <a:endParaRPr lang="tr-TR" dirty="0" smtClean="0"/>
          </a:p>
        </p:txBody>
      </p:sp>
      <p:sp>
        <p:nvSpPr>
          <p:cNvPr id="12" name="11 Slayt Numarası Yer Tutucusu"/>
          <p:cNvSpPr>
            <a:spLocks noGrp="1"/>
          </p:cNvSpPr>
          <p:nvPr>
            <p:ph type="sldNum" sz="quarter" idx="12"/>
          </p:nvPr>
        </p:nvSpPr>
        <p:spPr/>
        <p:txBody>
          <a:bodyPr/>
          <a:lstStyle/>
          <a:p>
            <a:fld id="{87D2BA7A-0AA5-435E-9A92-6869658B5E95}" type="slidenum">
              <a:rPr lang="tr-TR" smtClean="0"/>
              <a:pPr/>
              <a:t>76</a:t>
            </a:fld>
            <a:endParaRPr lang="tr-TR" dirty="0"/>
          </a:p>
        </p:txBody>
      </p:sp>
      <p:sp>
        <p:nvSpPr>
          <p:cNvPr id="5" name="4 Yuvarlatılmış Dikdörtgen"/>
          <p:cNvSpPr/>
          <p:nvPr/>
        </p:nvSpPr>
        <p:spPr>
          <a:xfrm>
            <a:off x="1259632" y="4221088"/>
            <a:ext cx="6048672"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6" name="5 Metin kutusu"/>
          <p:cNvSpPr txBox="1"/>
          <p:nvPr/>
        </p:nvSpPr>
        <p:spPr>
          <a:xfrm>
            <a:off x="1331640" y="4293096"/>
            <a:ext cx="5760640" cy="369332"/>
          </a:xfrm>
          <a:prstGeom prst="rect">
            <a:avLst/>
          </a:prstGeom>
          <a:noFill/>
        </p:spPr>
        <p:txBody>
          <a:bodyPr wrap="square" rtlCol="0">
            <a:spAutoFit/>
          </a:bodyPr>
          <a:lstStyle/>
          <a:p>
            <a:r>
              <a:rPr lang="tr-TR" dirty="0" smtClean="0"/>
              <a:t>ANA KONULAR                      OOO (Üç sayısal karakter)      </a:t>
            </a:r>
            <a:endParaRPr lang="tr-TR" dirty="0"/>
          </a:p>
        </p:txBody>
      </p:sp>
      <p:sp>
        <p:nvSpPr>
          <p:cNvPr id="7" name="6 Sağ Ok"/>
          <p:cNvSpPr/>
          <p:nvPr/>
        </p:nvSpPr>
        <p:spPr>
          <a:xfrm>
            <a:off x="3143240" y="4357694"/>
            <a:ext cx="720080" cy="2880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2267744" y="5229200"/>
            <a:ext cx="5976664"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9" name="8 Metin kutusu"/>
          <p:cNvSpPr txBox="1"/>
          <p:nvPr/>
        </p:nvSpPr>
        <p:spPr>
          <a:xfrm>
            <a:off x="2411760" y="5301208"/>
            <a:ext cx="5832648" cy="369332"/>
          </a:xfrm>
          <a:prstGeom prst="rect">
            <a:avLst/>
          </a:prstGeom>
          <a:noFill/>
        </p:spPr>
        <p:txBody>
          <a:bodyPr wrap="square" rtlCol="0">
            <a:spAutoFit/>
          </a:bodyPr>
          <a:lstStyle/>
          <a:p>
            <a:r>
              <a:rPr lang="tr-TR" dirty="0" smtClean="0"/>
              <a:t> ALT KONULAR                    OO (İki sayısal karakter) </a:t>
            </a:r>
            <a:endParaRPr lang="tr-TR" dirty="0"/>
          </a:p>
        </p:txBody>
      </p:sp>
      <p:sp>
        <p:nvSpPr>
          <p:cNvPr id="10" name="9 Sağ Ok"/>
          <p:cNvSpPr/>
          <p:nvPr/>
        </p:nvSpPr>
        <p:spPr>
          <a:xfrm>
            <a:off x="4143372" y="5357826"/>
            <a:ext cx="720080"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Metin kutusu"/>
          <p:cNvSpPr txBox="1"/>
          <p:nvPr/>
        </p:nvSpPr>
        <p:spPr>
          <a:xfrm>
            <a:off x="2428860" y="1142984"/>
            <a:ext cx="3571900" cy="584775"/>
          </a:xfrm>
          <a:prstGeom prst="rect">
            <a:avLst/>
          </a:prstGeom>
          <a:noFill/>
        </p:spPr>
        <p:txBody>
          <a:bodyPr wrap="square" rtlCol="0">
            <a:spAutoFit/>
          </a:bodyPr>
          <a:lstStyle/>
          <a:p>
            <a:r>
              <a:rPr lang="tr-TR" sz="3200" dirty="0" smtClean="0">
                <a:solidFill>
                  <a:srgbClr val="FF0000"/>
                </a:solidFill>
              </a:rPr>
              <a:t>Kodlama Sistemi;</a:t>
            </a:r>
            <a:endParaRPr lang="tr-TR" sz="3200" dirty="0">
              <a:solidFill>
                <a:srgbClr val="FF0000"/>
              </a:solidFill>
            </a:endParaRPr>
          </a:p>
        </p:txBody>
      </p:sp>
      <p:pic>
        <p:nvPicPr>
          <p:cNvPr id="1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07704" cy="147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024" y="1214422"/>
            <a:ext cx="8356380" cy="5000660"/>
          </a:xfrm>
        </p:spPr>
        <p:txBody>
          <a:bodyPr>
            <a:normAutofit/>
          </a:bodyPr>
          <a:lstStyle/>
          <a:p>
            <a:pPr>
              <a:buNone/>
            </a:pPr>
            <a:r>
              <a:rPr lang="tr-TR" sz="3200" dirty="0" smtClean="0"/>
              <a:t>        </a:t>
            </a:r>
          </a:p>
          <a:p>
            <a:pPr>
              <a:buNone/>
            </a:pPr>
            <a:r>
              <a:rPr lang="tr-TR" sz="3200" dirty="0" smtClean="0"/>
              <a:t>         K</a:t>
            </a:r>
            <a:r>
              <a:rPr lang="tr-TR" sz="2800" dirty="0" smtClean="0"/>
              <a:t>odlama 3  sayısal bölümden  oluşmaktadır.</a:t>
            </a:r>
          </a:p>
          <a:p>
            <a:pPr>
              <a:buNone/>
            </a:pPr>
            <a:r>
              <a:rPr lang="tr-TR" sz="2800" dirty="0" smtClean="0"/>
              <a:t> </a:t>
            </a:r>
          </a:p>
          <a:p>
            <a:pPr>
              <a:buNone/>
            </a:pPr>
            <a:r>
              <a:rPr lang="tr-TR" sz="2800" dirty="0" smtClean="0">
                <a:solidFill>
                  <a:srgbClr val="FF0000"/>
                </a:solidFill>
              </a:rPr>
              <a:t>                                 000-099</a:t>
            </a:r>
          </a:p>
          <a:p>
            <a:pPr>
              <a:buNone/>
            </a:pPr>
            <a:endParaRPr lang="tr-TR" sz="800" dirty="0" smtClean="0">
              <a:solidFill>
                <a:srgbClr val="FF0000"/>
              </a:solidFill>
            </a:endParaRPr>
          </a:p>
          <a:p>
            <a:pPr>
              <a:buNone/>
            </a:pPr>
            <a:r>
              <a:rPr lang="tr-TR" sz="2800" dirty="0" smtClean="0">
                <a:solidFill>
                  <a:srgbClr val="FF0000"/>
                </a:solidFill>
              </a:rPr>
              <a:t>                                         100-599</a:t>
            </a:r>
          </a:p>
          <a:p>
            <a:pPr>
              <a:buNone/>
            </a:pPr>
            <a:endParaRPr lang="tr-TR" sz="800" dirty="0" smtClean="0">
              <a:solidFill>
                <a:srgbClr val="FF0000"/>
              </a:solidFill>
            </a:endParaRPr>
          </a:p>
          <a:p>
            <a:pPr>
              <a:buNone/>
            </a:pPr>
            <a:r>
              <a:rPr lang="tr-TR" sz="2800" dirty="0" smtClean="0">
                <a:solidFill>
                  <a:srgbClr val="FF0000"/>
                </a:solidFill>
              </a:rPr>
              <a:t>                                                   600-999  </a:t>
            </a:r>
          </a:p>
          <a:p>
            <a:pPr>
              <a:buNone/>
            </a:pPr>
            <a:endParaRPr lang="tr-TR" sz="2800" dirty="0" smtClean="0"/>
          </a:p>
          <a:p>
            <a:pPr>
              <a:buNone/>
            </a:pPr>
            <a:endParaRPr lang="tr-TR" dirty="0"/>
          </a:p>
        </p:txBody>
      </p:sp>
      <p:sp>
        <p:nvSpPr>
          <p:cNvPr id="5" name="4 Slayt Numarası Yer Tutucusu"/>
          <p:cNvSpPr>
            <a:spLocks noGrp="1"/>
          </p:cNvSpPr>
          <p:nvPr>
            <p:ph type="sldNum" sz="quarter" idx="12"/>
          </p:nvPr>
        </p:nvSpPr>
        <p:spPr/>
        <p:txBody>
          <a:bodyPr/>
          <a:lstStyle/>
          <a:p>
            <a:fld id="{87D2BA7A-0AA5-435E-9A92-6869658B5E95}" type="slidenum">
              <a:rPr lang="tr-TR" smtClean="0"/>
              <a:pPr/>
              <a:t>77</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195736" cy="169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357298"/>
            <a:ext cx="8686800" cy="838200"/>
          </a:xfrm>
        </p:spPr>
        <p:txBody>
          <a:bodyPr/>
          <a:lstStyle/>
          <a:p>
            <a:r>
              <a:rPr lang="tr-TR" sz="3200" b="1" dirty="0" smtClean="0">
                <a:solidFill>
                  <a:srgbClr val="FF0000"/>
                </a:solidFill>
              </a:rPr>
              <a:t>KonularIn NumaralandIrIlmasI</a:t>
            </a:r>
            <a:r>
              <a:rPr lang="tr-TR" b="1" dirty="0" smtClean="0">
                <a:solidFill>
                  <a:srgbClr val="FF0000"/>
                </a:solidFill>
              </a:rPr>
              <a:t>,</a:t>
            </a:r>
            <a:endParaRPr lang="tr-TR" b="1" dirty="0">
              <a:solidFill>
                <a:srgbClr val="FF0000"/>
              </a:solidFill>
            </a:endParaRPr>
          </a:p>
        </p:txBody>
      </p:sp>
      <p:sp>
        <p:nvSpPr>
          <p:cNvPr id="3" name="2 İçerik Yer Tutucusu"/>
          <p:cNvSpPr>
            <a:spLocks noGrp="1"/>
          </p:cNvSpPr>
          <p:nvPr>
            <p:ph idx="1"/>
          </p:nvPr>
        </p:nvSpPr>
        <p:spPr>
          <a:xfrm>
            <a:off x="214282" y="2071678"/>
            <a:ext cx="8686800" cy="4525963"/>
          </a:xfrm>
        </p:spPr>
        <p:txBody>
          <a:bodyPr/>
          <a:lstStyle/>
          <a:p>
            <a:pPr>
              <a:buNone/>
            </a:pPr>
            <a:r>
              <a:rPr lang="tr-TR" sz="3200" dirty="0" smtClean="0">
                <a:solidFill>
                  <a:srgbClr val="FF0000"/>
                </a:solidFill>
              </a:rPr>
              <a:t>          </a:t>
            </a:r>
          </a:p>
          <a:p>
            <a:pPr>
              <a:buNone/>
            </a:pPr>
            <a:r>
              <a:rPr lang="tr-TR" sz="3200" dirty="0" smtClean="0">
                <a:solidFill>
                  <a:srgbClr val="FF0000"/>
                </a:solidFill>
              </a:rPr>
              <a:t>       000-099</a:t>
            </a:r>
            <a:r>
              <a:rPr lang="tr-TR" sz="3200" dirty="0" smtClean="0"/>
              <a:t>:</a:t>
            </a:r>
            <a:r>
              <a:rPr lang="tr-TR" sz="3200" dirty="0" smtClean="0">
                <a:solidFill>
                  <a:srgbClr val="00B050"/>
                </a:solidFill>
              </a:rPr>
              <a:t>Genel Konular</a:t>
            </a:r>
          </a:p>
          <a:p>
            <a:pPr>
              <a:buNone/>
            </a:pPr>
            <a:r>
              <a:rPr lang="tr-TR" dirty="0" smtClean="0">
                <a:solidFill>
                  <a:srgbClr val="00B050"/>
                </a:solidFill>
              </a:rPr>
              <a:t>          </a:t>
            </a:r>
            <a:r>
              <a:rPr lang="tr-TR" dirty="0" smtClean="0"/>
              <a:t>Her birimde var olması muhtemel dosyalardır. Mevzuat, faaliyet raporları, istatistik, görüşler, kalite yönetim sistemi vb.</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78</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763688" cy="1361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sz="3200" dirty="0" smtClean="0">
                <a:solidFill>
                  <a:srgbClr val="FF0000"/>
                </a:solidFill>
              </a:rPr>
              <a:t>        100-599</a:t>
            </a:r>
            <a:r>
              <a:rPr lang="tr-TR" sz="3200" dirty="0" smtClean="0"/>
              <a:t>: </a:t>
            </a:r>
            <a:r>
              <a:rPr lang="tr-TR" sz="3200" dirty="0" smtClean="0">
                <a:solidFill>
                  <a:srgbClr val="00B050"/>
                </a:solidFill>
              </a:rPr>
              <a:t>Ana Hizmet Faaliyetleri:</a:t>
            </a:r>
            <a:r>
              <a:rPr lang="tr-TR" sz="3200" dirty="0" smtClean="0"/>
              <a:t> </a:t>
            </a:r>
          </a:p>
          <a:p>
            <a:pPr>
              <a:buNone/>
            </a:pPr>
            <a:r>
              <a:rPr lang="tr-TR" sz="3200" dirty="0" smtClean="0"/>
              <a:t>        </a:t>
            </a:r>
            <a:r>
              <a:rPr lang="tr-TR" dirty="0" smtClean="0"/>
              <a:t>Kurumların teşkilat kanunlarında "ana hizmet birimi" olarak adlandırılan birimlere ait faaliyetler ve bu faaliyetlerle ilgili açılması gereken dosyalardır.</a:t>
            </a:r>
          </a:p>
          <a:p>
            <a:pPr>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79</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07704" cy="147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052736"/>
            <a:ext cx="8229600" cy="720080"/>
          </a:xfrm>
        </p:spPr>
        <p:txBody>
          <a:bodyPr>
            <a:normAutofit/>
          </a:bodyPr>
          <a:lstStyle/>
          <a:p>
            <a:pPr algn="ctr"/>
            <a:r>
              <a:rPr lang="tr-TR" sz="4000" dirty="0" smtClean="0"/>
              <a:t>     </a:t>
            </a:r>
            <a:r>
              <a:rPr lang="tr-TR" sz="4000" dirty="0" smtClean="0">
                <a:solidFill>
                  <a:srgbClr val="FF0000"/>
                </a:solidFill>
              </a:rPr>
              <a:t>NÜSHA SAYISI</a:t>
            </a:r>
            <a:endParaRPr lang="tr-TR" sz="4000" dirty="0">
              <a:solidFill>
                <a:srgbClr val="FF0000"/>
              </a:solidFill>
            </a:endParaRPr>
          </a:p>
        </p:txBody>
      </p:sp>
      <p:sp>
        <p:nvSpPr>
          <p:cNvPr id="3" name="2 İçerik Yer Tutucusu"/>
          <p:cNvSpPr>
            <a:spLocks noGrp="1"/>
          </p:cNvSpPr>
          <p:nvPr>
            <p:ph idx="1"/>
          </p:nvPr>
        </p:nvSpPr>
        <p:spPr>
          <a:xfrm>
            <a:off x="323528" y="1916832"/>
            <a:ext cx="8568952" cy="4176464"/>
          </a:xfrm>
        </p:spPr>
        <p:txBody>
          <a:bodyPr>
            <a:normAutofit/>
          </a:bodyPr>
          <a:lstStyle/>
          <a:p>
            <a:pPr algn="just">
              <a:buNone/>
            </a:pPr>
            <a:r>
              <a:rPr lang="tr-TR" sz="2800" dirty="0">
                <a:latin typeface="Albertus Extra Bold" pitchFamily="34" charset="0"/>
              </a:rPr>
              <a:t>R</a:t>
            </a:r>
            <a:r>
              <a:rPr lang="tr-TR" sz="2800" dirty="0" smtClean="0">
                <a:latin typeface="Albertus Extra Bold" pitchFamily="34" charset="0"/>
              </a:rPr>
              <a:t>esmi yazılar en az iki nüsha olarak düzenlenir.</a:t>
            </a:r>
          </a:p>
          <a:p>
            <a:pPr>
              <a:buNone/>
            </a:pPr>
            <a:r>
              <a:rPr lang="tr-TR" sz="2800" dirty="0" smtClean="0"/>
              <a:t>   </a:t>
            </a:r>
            <a:endParaRPr lang="tr-TR" sz="2800" dirty="0" smtClean="0">
              <a:latin typeface="Albertus Extra Bold" pitchFamily="34" charset="0"/>
            </a:endParaRPr>
          </a:p>
          <a:p>
            <a:pPr>
              <a:buNone/>
            </a:pPr>
            <a:r>
              <a:rPr lang="tr-TR" sz="2800" dirty="0" smtClean="0">
                <a:solidFill>
                  <a:srgbClr val="1B6738"/>
                </a:solidFill>
                <a:latin typeface="Albertus Extra Bold" pitchFamily="34" charset="0"/>
              </a:rPr>
              <a:t/>
            </a:r>
            <a:br>
              <a:rPr lang="tr-TR" sz="2800" dirty="0" smtClean="0">
                <a:solidFill>
                  <a:srgbClr val="1B6738"/>
                </a:solidFill>
                <a:latin typeface="Albertus Extra Bold" pitchFamily="34" charset="0"/>
              </a:rPr>
            </a:br>
            <a:endParaRPr lang="tr-TR" b="1" dirty="0" smtClean="0"/>
          </a:p>
          <a:p>
            <a:endParaRPr lang="tr-TR" dirty="0"/>
          </a:p>
        </p:txBody>
      </p:sp>
      <p:sp>
        <p:nvSpPr>
          <p:cNvPr id="5" name="4 Slayt Numarası Yer Tutucusu"/>
          <p:cNvSpPr>
            <a:spLocks noGrp="1"/>
          </p:cNvSpPr>
          <p:nvPr>
            <p:ph type="sldNum" sz="quarter" idx="12"/>
          </p:nvPr>
        </p:nvSpPr>
        <p:spPr/>
        <p:txBody>
          <a:bodyPr/>
          <a:lstStyle/>
          <a:p>
            <a:fld id="{87D2BA7A-0AA5-435E-9A92-6869658B5E95}" type="slidenum">
              <a:rPr lang="tr-TR" smtClean="0"/>
              <a:pPr/>
              <a:t>8</a:t>
            </a:fld>
            <a:endParaRPr lang="tr-TR" dirty="0"/>
          </a:p>
        </p:txBody>
      </p:sp>
      <p:sp>
        <p:nvSpPr>
          <p:cNvPr id="6" name="5 Dikdörtgen"/>
          <p:cNvSpPr/>
          <p:nvPr/>
        </p:nvSpPr>
        <p:spPr>
          <a:xfrm>
            <a:off x="1357290" y="2928934"/>
            <a:ext cx="3143272" cy="35004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1500166" y="3214686"/>
            <a:ext cx="2857520" cy="3046988"/>
          </a:xfrm>
          <a:prstGeom prst="rect">
            <a:avLst/>
          </a:prstGeom>
          <a:noFill/>
        </p:spPr>
        <p:txBody>
          <a:bodyPr wrap="square" rtlCol="0">
            <a:spAutoFit/>
          </a:bodyPr>
          <a:lstStyle/>
          <a:p>
            <a:pPr algn="ctr"/>
            <a:r>
              <a:rPr lang="tr-TR" sz="800" dirty="0" smtClean="0">
                <a:latin typeface="Times New Roman" panose="02020603050405020304" pitchFamily="18" charset="0"/>
                <a:cs typeface="Times New Roman" panose="02020603050405020304" pitchFamily="18" charset="0"/>
              </a:rPr>
              <a:t>T.C.</a:t>
            </a:r>
          </a:p>
          <a:p>
            <a:pPr algn="ctr"/>
            <a:r>
              <a:rPr lang="tr-TR" sz="800" dirty="0" smtClean="0">
                <a:latin typeface="Times New Roman" panose="02020603050405020304" pitchFamily="18" charset="0"/>
                <a:cs typeface="Times New Roman" panose="02020603050405020304" pitchFamily="18" charset="0"/>
              </a:rPr>
              <a:t>AĞRI İ. ÇEÇEN ÜNİVERSİTESİ REKTÖRLÜĞÜ</a:t>
            </a:r>
          </a:p>
          <a:p>
            <a:pPr algn="ctr"/>
            <a:r>
              <a:rPr lang="tr-TR" sz="800" dirty="0" smtClean="0">
                <a:latin typeface="Times New Roman" panose="02020603050405020304" pitchFamily="18" charset="0"/>
                <a:cs typeface="Times New Roman" panose="02020603050405020304" pitchFamily="18" charset="0"/>
              </a:rPr>
              <a:t>Genel Sekreterlik</a:t>
            </a:r>
          </a:p>
          <a:p>
            <a:endParaRPr lang="tr-TR" sz="800" dirty="0" smtClean="0"/>
          </a:p>
          <a:p>
            <a:endParaRPr lang="tr-TR" sz="800" dirty="0" smtClean="0"/>
          </a:p>
          <a:p>
            <a:r>
              <a:rPr lang="tr-TR" sz="800" dirty="0">
                <a:latin typeface="Times New Roman" panose="02020603050405020304" pitchFamily="18" charset="0"/>
                <a:cs typeface="Times New Roman" panose="02020603050405020304" pitchFamily="18" charset="0"/>
              </a:rPr>
              <a:t>Sayı      : </a:t>
            </a:r>
            <a:r>
              <a:rPr lang="tr-TR" sz="800" dirty="0" smtClean="0">
                <a:latin typeface="Times New Roman" panose="02020603050405020304" pitchFamily="18" charset="0"/>
                <a:cs typeface="Times New Roman" panose="02020603050405020304" pitchFamily="18" charset="0"/>
              </a:rPr>
              <a:t>42239535-809-                                           02/07/2015</a:t>
            </a:r>
            <a:endParaRPr lang="tr-TR" sz="800" dirty="0">
              <a:latin typeface="Times New Roman" panose="02020603050405020304" pitchFamily="18" charset="0"/>
              <a:cs typeface="Times New Roman" panose="02020603050405020304" pitchFamily="18" charset="0"/>
            </a:endParaRPr>
          </a:p>
          <a:p>
            <a:r>
              <a:rPr lang="tr-TR" sz="800" dirty="0">
                <a:latin typeface="Times New Roman" panose="02020603050405020304" pitchFamily="18" charset="0"/>
                <a:cs typeface="Times New Roman" panose="02020603050405020304" pitchFamily="18" charset="0"/>
              </a:rPr>
              <a:t>Konu   : Malzeme Talebi</a:t>
            </a:r>
          </a:p>
          <a:p>
            <a:r>
              <a:rPr lang="tr-TR" sz="800" dirty="0">
                <a:latin typeface="Times New Roman" panose="02020603050405020304" pitchFamily="18" charset="0"/>
                <a:cs typeface="Times New Roman" panose="02020603050405020304" pitchFamily="18" charset="0"/>
              </a:rPr>
              <a:t> </a:t>
            </a:r>
            <a:endParaRPr lang="tr-TR" sz="800" dirty="0" smtClean="0">
              <a:latin typeface="Times New Roman" panose="02020603050405020304" pitchFamily="18" charset="0"/>
              <a:cs typeface="Times New Roman" panose="02020603050405020304" pitchFamily="18" charset="0"/>
            </a:endParaRPr>
          </a:p>
          <a:p>
            <a:endParaRPr lang="tr-TR" sz="800" dirty="0">
              <a:latin typeface="Times New Roman" panose="02020603050405020304" pitchFamily="18" charset="0"/>
              <a:cs typeface="Times New Roman" panose="02020603050405020304" pitchFamily="18" charset="0"/>
            </a:endParaRPr>
          </a:p>
          <a:p>
            <a:pPr algn="ctr"/>
            <a:r>
              <a:rPr lang="tr-TR" sz="800" dirty="0">
                <a:latin typeface="Times New Roman" panose="02020603050405020304" pitchFamily="18" charset="0"/>
                <a:cs typeface="Times New Roman" panose="02020603050405020304" pitchFamily="18" charset="0"/>
              </a:rPr>
              <a:t>İDARİ VE MALİ İŞLER DAİRE BAŞKANLIĞINA</a:t>
            </a:r>
          </a:p>
          <a:p>
            <a:r>
              <a:rPr lang="tr-TR" sz="800" dirty="0">
                <a:latin typeface="Times New Roman" panose="02020603050405020304" pitchFamily="18" charset="0"/>
                <a:cs typeface="Times New Roman" panose="02020603050405020304" pitchFamily="18" charset="0"/>
              </a:rPr>
              <a:t>          	</a:t>
            </a:r>
            <a:endParaRPr lang="tr-TR" sz="800" dirty="0" smtClean="0">
              <a:latin typeface="Times New Roman" panose="02020603050405020304" pitchFamily="18" charset="0"/>
              <a:cs typeface="Times New Roman" panose="02020603050405020304" pitchFamily="18" charset="0"/>
            </a:endParaRPr>
          </a:p>
          <a:p>
            <a:r>
              <a:rPr lang="tr-TR" sz="800" dirty="0">
                <a:latin typeface="Times New Roman" panose="02020603050405020304" pitchFamily="18" charset="0"/>
                <a:cs typeface="Times New Roman" panose="02020603050405020304" pitchFamily="18" charset="0"/>
              </a:rPr>
              <a:t>	</a:t>
            </a:r>
            <a:r>
              <a:rPr lang="tr-TR" sz="800" dirty="0" smtClean="0">
                <a:latin typeface="Times New Roman" panose="02020603050405020304" pitchFamily="18" charset="0"/>
                <a:cs typeface="Times New Roman" panose="02020603050405020304" pitchFamily="18" charset="0"/>
              </a:rPr>
              <a:t>        </a:t>
            </a:r>
            <a:endParaRPr lang="tr-TR" sz="800" dirty="0">
              <a:latin typeface="Times New Roman" panose="02020603050405020304" pitchFamily="18" charset="0"/>
              <a:cs typeface="Times New Roman" panose="02020603050405020304" pitchFamily="18" charset="0"/>
            </a:endParaRPr>
          </a:p>
          <a:p>
            <a:r>
              <a:rPr lang="tr-TR" sz="800" dirty="0">
                <a:latin typeface="Times New Roman" panose="02020603050405020304" pitchFamily="18" charset="0"/>
                <a:cs typeface="Times New Roman" panose="02020603050405020304" pitchFamily="18" charset="0"/>
              </a:rPr>
              <a:t> </a:t>
            </a:r>
            <a:r>
              <a:rPr lang="tr-TR" sz="800" dirty="0" smtClean="0">
                <a:latin typeface="Times New Roman" panose="02020603050405020304" pitchFamily="18" charset="0"/>
                <a:cs typeface="Times New Roman" panose="02020603050405020304" pitchFamily="18" charset="0"/>
              </a:rPr>
              <a:t>       Genel </a:t>
            </a:r>
            <a:r>
              <a:rPr lang="tr-TR" sz="800" dirty="0">
                <a:latin typeface="Times New Roman" panose="02020603050405020304" pitchFamily="18" charset="0"/>
                <a:cs typeface="Times New Roman" panose="02020603050405020304" pitchFamily="18" charset="0"/>
              </a:rPr>
              <a:t>Sekreterliğimiz bünyesinde kullanılmak üzere ekte teknik şartnamesi belirtilen malzemenin temin edilmesi hususunda;</a:t>
            </a:r>
          </a:p>
          <a:p>
            <a:r>
              <a:rPr lang="tr-TR" sz="800" dirty="0">
                <a:latin typeface="Times New Roman" panose="02020603050405020304" pitchFamily="18" charset="0"/>
                <a:cs typeface="Times New Roman" panose="02020603050405020304" pitchFamily="18" charset="0"/>
              </a:rPr>
              <a:t> </a:t>
            </a:r>
            <a:r>
              <a:rPr lang="tr-TR" sz="800" dirty="0" smtClean="0">
                <a:latin typeface="Times New Roman" panose="02020603050405020304" pitchFamily="18" charset="0"/>
                <a:cs typeface="Times New Roman" panose="02020603050405020304" pitchFamily="18" charset="0"/>
              </a:rPr>
              <a:t>         Gereğini </a:t>
            </a:r>
            <a:r>
              <a:rPr lang="tr-TR" sz="800" dirty="0">
                <a:latin typeface="Times New Roman" panose="02020603050405020304" pitchFamily="18" charset="0"/>
                <a:cs typeface="Times New Roman" panose="02020603050405020304" pitchFamily="18" charset="0"/>
              </a:rPr>
              <a:t>rica ederim.</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a:t>
            </a:r>
            <a:r>
              <a:rPr lang="tr-TR" sz="800" dirty="0" smtClean="0">
                <a:latin typeface="Times New Roman" panose="02020603050405020304" pitchFamily="18" charset="0"/>
                <a:cs typeface="Times New Roman" panose="02020603050405020304" pitchFamily="18" charset="0"/>
              </a:rPr>
              <a:t>	                                 Ali BALKİS</a:t>
            </a:r>
            <a:endParaRPr lang="tr-TR" sz="800" dirty="0">
              <a:latin typeface="Times New Roman" panose="02020603050405020304" pitchFamily="18" charset="0"/>
              <a:cs typeface="Times New Roman" panose="02020603050405020304" pitchFamily="18" charset="0"/>
            </a:endParaRPr>
          </a:p>
          <a:p>
            <a:r>
              <a:rPr lang="tr-TR" sz="800" dirty="0">
                <a:latin typeface="Times New Roman" panose="02020603050405020304" pitchFamily="18" charset="0"/>
                <a:cs typeface="Times New Roman" panose="02020603050405020304" pitchFamily="18" charset="0"/>
              </a:rPr>
              <a:t>                    </a:t>
            </a:r>
            <a:r>
              <a:rPr lang="tr-TR" sz="800" dirty="0" smtClean="0">
                <a:latin typeface="Times New Roman" panose="02020603050405020304" pitchFamily="18" charset="0"/>
                <a:cs typeface="Times New Roman" panose="02020603050405020304" pitchFamily="18" charset="0"/>
              </a:rPr>
              <a:t>	                               Genel </a:t>
            </a:r>
            <a:r>
              <a:rPr lang="tr-TR" sz="800" dirty="0">
                <a:latin typeface="Times New Roman" panose="02020603050405020304" pitchFamily="18" charset="0"/>
                <a:cs typeface="Times New Roman" panose="02020603050405020304" pitchFamily="18" charset="0"/>
              </a:rPr>
              <a:t>Sekreter</a:t>
            </a:r>
            <a:endParaRPr lang="tr-TR" sz="800" dirty="0" smtClean="0">
              <a:latin typeface="Times New Roman" panose="02020603050405020304" pitchFamily="18" charset="0"/>
              <a:cs typeface="Times New Roman" panose="02020603050405020304" pitchFamily="18" charset="0"/>
            </a:endParaRPr>
          </a:p>
          <a:p>
            <a:endParaRPr lang="tr-TR" sz="800" dirty="0" smtClean="0"/>
          </a:p>
          <a:p>
            <a:endParaRPr lang="tr-TR" sz="800" dirty="0" smtClean="0"/>
          </a:p>
          <a:p>
            <a:endParaRPr lang="tr-TR" sz="800" dirty="0"/>
          </a:p>
        </p:txBody>
      </p:sp>
      <p:sp>
        <p:nvSpPr>
          <p:cNvPr id="8" name="7 Dikdörtgen"/>
          <p:cNvSpPr/>
          <p:nvPr/>
        </p:nvSpPr>
        <p:spPr>
          <a:xfrm>
            <a:off x="4143372" y="3143248"/>
            <a:ext cx="3143272" cy="3500462"/>
          </a:xfrm>
          <a:prstGeom prst="rect">
            <a:avLst/>
          </a:prstGeom>
          <a:solidFill>
            <a:srgbClr val="FCD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2"/>
              </a:solidFill>
            </a:endParaRPr>
          </a:p>
        </p:txBody>
      </p:sp>
      <p:sp>
        <p:nvSpPr>
          <p:cNvPr id="9" name="8 Metin kutusu"/>
          <p:cNvSpPr txBox="1"/>
          <p:nvPr/>
        </p:nvSpPr>
        <p:spPr>
          <a:xfrm>
            <a:off x="4286248" y="3429000"/>
            <a:ext cx="2857520" cy="2923877"/>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T.C.</a:t>
            </a:r>
          </a:p>
          <a:p>
            <a:pPr algn="ctr"/>
            <a:r>
              <a:rPr lang="tr-TR" sz="800" dirty="0">
                <a:latin typeface="Times New Roman" panose="02020603050405020304" pitchFamily="18" charset="0"/>
                <a:cs typeface="Times New Roman" panose="02020603050405020304" pitchFamily="18" charset="0"/>
              </a:rPr>
              <a:t>AĞRI İ. ÇEÇEN ÜNİVERSİTESİ REKTÖRLÜĞÜ</a:t>
            </a:r>
          </a:p>
          <a:p>
            <a:pPr algn="ctr"/>
            <a:r>
              <a:rPr lang="tr-TR" sz="800" dirty="0">
                <a:latin typeface="Times New Roman" panose="02020603050405020304" pitchFamily="18" charset="0"/>
                <a:cs typeface="Times New Roman" panose="02020603050405020304" pitchFamily="18" charset="0"/>
              </a:rPr>
              <a:t>Genel Sekreterlik</a:t>
            </a:r>
          </a:p>
          <a:p>
            <a:endParaRPr lang="tr-TR" sz="800" dirty="0"/>
          </a:p>
          <a:p>
            <a:endParaRPr lang="tr-TR" sz="800" dirty="0"/>
          </a:p>
          <a:p>
            <a:r>
              <a:rPr lang="tr-TR" sz="800" dirty="0">
                <a:latin typeface="Times New Roman" panose="02020603050405020304" pitchFamily="18" charset="0"/>
                <a:cs typeface="Times New Roman" panose="02020603050405020304" pitchFamily="18" charset="0"/>
              </a:rPr>
              <a:t>Sayı      : 42239535-809-                                           </a:t>
            </a:r>
            <a:r>
              <a:rPr lang="tr-TR" sz="800" dirty="0" smtClean="0">
                <a:latin typeface="Times New Roman" panose="02020603050405020304" pitchFamily="18" charset="0"/>
                <a:cs typeface="Times New Roman" panose="02020603050405020304" pitchFamily="18" charset="0"/>
              </a:rPr>
              <a:t>02/07/2015</a:t>
            </a:r>
            <a:endParaRPr lang="tr-TR" sz="800" dirty="0">
              <a:latin typeface="Times New Roman" panose="02020603050405020304" pitchFamily="18" charset="0"/>
              <a:cs typeface="Times New Roman" panose="02020603050405020304" pitchFamily="18" charset="0"/>
            </a:endParaRPr>
          </a:p>
          <a:p>
            <a:r>
              <a:rPr lang="tr-TR" sz="800" dirty="0">
                <a:latin typeface="Times New Roman" panose="02020603050405020304" pitchFamily="18" charset="0"/>
                <a:cs typeface="Times New Roman" panose="02020603050405020304" pitchFamily="18" charset="0"/>
              </a:rPr>
              <a:t>Konu   : Malzeme Talebi</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a:t>
            </a:r>
          </a:p>
          <a:p>
            <a:pPr algn="ctr"/>
            <a:r>
              <a:rPr lang="tr-TR" sz="800" dirty="0">
                <a:latin typeface="Times New Roman" panose="02020603050405020304" pitchFamily="18" charset="0"/>
                <a:cs typeface="Times New Roman" panose="02020603050405020304" pitchFamily="18" charset="0"/>
              </a:rPr>
              <a:t>İDARİ VE MALİ İŞLER DAİRE BAŞKANLIĞINA</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Genel Sekreterliğimiz bünyesinde kullanılmak üzere ekte teknik şartnamesi belirtilen malzemenin temin edilmesi hususunda;</a:t>
            </a:r>
          </a:p>
          <a:p>
            <a:r>
              <a:rPr lang="tr-TR" sz="800" dirty="0">
                <a:latin typeface="Times New Roman" panose="02020603050405020304" pitchFamily="18" charset="0"/>
                <a:cs typeface="Times New Roman" panose="02020603050405020304" pitchFamily="18" charset="0"/>
              </a:rPr>
              <a:t>          Gereğini rica ederim.</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a:t>
            </a:r>
          </a:p>
          <a:p>
            <a:r>
              <a:rPr lang="tr-TR" sz="800" dirty="0">
                <a:latin typeface="Times New Roman" panose="02020603050405020304" pitchFamily="18" charset="0"/>
                <a:cs typeface="Times New Roman" panose="02020603050405020304" pitchFamily="18" charset="0"/>
              </a:rPr>
              <a:t>           	                         </a:t>
            </a:r>
            <a:r>
              <a:rPr lang="tr-TR" sz="800" dirty="0" smtClean="0">
                <a:latin typeface="Times New Roman" panose="02020603050405020304" pitchFamily="18" charset="0"/>
                <a:cs typeface="Times New Roman" panose="02020603050405020304" pitchFamily="18" charset="0"/>
              </a:rPr>
              <a:t>       Ali BALKİS</a:t>
            </a:r>
            <a:endParaRPr lang="tr-TR" sz="800" dirty="0">
              <a:latin typeface="Times New Roman" panose="02020603050405020304" pitchFamily="18" charset="0"/>
              <a:cs typeface="Times New Roman" panose="02020603050405020304" pitchFamily="18" charset="0"/>
            </a:endParaRPr>
          </a:p>
          <a:p>
            <a:r>
              <a:rPr lang="tr-TR" sz="800" dirty="0">
                <a:latin typeface="Times New Roman" panose="02020603050405020304" pitchFamily="18" charset="0"/>
                <a:cs typeface="Times New Roman" panose="02020603050405020304" pitchFamily="18" charset="0"/>
              </a:rPr>
              <a:t>                    	                               Genel Sekreter</a:t>
            </a:r>
          </a:p>
          <a:p>
            <a:endParaRPr lang="tr-TR" sz="800" dirty="0" smtClean="0"/>
          </a:p>
          <a:p>
            <a:endParaRPr lang="tr-TR" sz="800" dirty="0"/>
          </a:p>
        </p:txBody>
      </p:sp>
      <p:pic>
        <p:nvPicPr>
          <p:cNvPr id="11"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267744" cy="1750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sz="3200" dirty="0" smtClean="0">
                <a:solidFill>
                  <a:srgbClr val="FF0000"/>
                </a:solidFill>
              </a:rPr>
              <a:t>    600-999</a:t>
            </a:r>
            <a:r>
              <a:rPr lang="tr-TR" sz="3200" dirty="0" smtClean="0">
                <a:solidFill>
                  <a:srgbClr val="00B050"/>
                </a:solidFill>
              </a:rPr>
              <a:t>: Yardımcı Hizmet, </a:t>
            </a:r>
          </a:p>
          <a:p>
            <a:pPr>
              <a:buNone/>
            </a:pPr>
            <a:r>
              <a:rPr lang="tr-TR" sz="3200" dirty="0" smtClean="0">
                <a:solidFill>
                  <a:srgbClr val="00B050"/>
                </a:solidFill>
              </a:rPr>
              <a:t>     Danışma-Denetim Birimi Faaliyetleri:</a:t>
            </a:r>
          </a:p>
          <a:p>
            <a:pPr>
              <a:buNone/>
            </a:pPr>
            <a:r>
              <a:rPr lang="tr-TR" dirty="0" smtClean="0"/>
              <a:t>    Personel, Eğitim, İdari İşler, Mali İşler vb.  ile her kurum ve kuruluşta benzer hizmet yürüten birimlere (Dış İlişkiler, Bilgi İşlem vb.) ait faaliyetler ve bu faaliyetlerle ilgili açılması gereken dosyalardır ve 600-999 sayısal aralıklarında numaralandırılmıştır.</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80</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07704" cy="147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14284" y="571474"/>
          <a:ext cx="8715434" cy="6072234"/>
        </p:xfrm>
        <a:graphic>
          <a:graphicData uri="http://schemas.openxmlformats.org/drawingml/2006/table">
            <a:tbl>
              <a:tblPr/>
              <a:tblGrid>
                <a:gridCol w="547072"/>
                <a:gridCol w="471614"/>
                <a:gridCol w="433885"/>
                <a:gridCol w="433885"/>
                <a:gridCol w="5885750"/>
                <a:gridCol w="471614"/>
                <a:gridCol w="471614"/>
              </a:tblGrid>
              <a:tr h="1015026">
                <a:tc>
                  <a:txBody>
                    <a:bodyPr/>
                    <a:lstStyle/>
                    <a:p>
                      <a:pPr algn="ctr" fontAlgn="b"/>
                      <a:r>
                        <a:rPr lang="tr-TR" sz="1200" b="1" i="0" u="none" strike="noStrike" dirty="0">
                          <a:solidFill>
                            <a:schemeClr val="tx1"/>
                          </a:solidFill>
                          <a:latin typeface="Verdana"/>
                        </a:rPr>
                        <a:t>Ana Dosya</a:t>
                      </a:r>
                    </a:p>
                  </a:txBody>
                  <a:tcPr marL="7068" marR="7068" marT="7068"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solidFill>
                            <a:schemeClr val="tx1"/>
                          </a:solidFill>
                          <a:latin typeface="Verdana"/>
                        </a:rPr>
                        <a:t>1. Alt Konu</a:t>
                      </a:r>
                    </a:p>
                  </a:txBody>
                  <a:tcPr marL="7068" marR="7068" marT="7068"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solidFill>
                            <a:schemeClr val="tx1"/>
                          </a:solidFill>
                          <a:latin typeface="Verdana"/>
                        </a:rPr>
                        <a:t>2. Alt Konu</a:t>
                      </a:r>
                    </a:p>
                  </a:txBody>
                  <a:tcPr marL="7068" marR="7068" marT="7068"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solidFill>
                            <a:schemeClr val="tx1"/>
                          </a:solidFill>
                          <a:latin typeface="Verdana"/>
                        </a:rPr>
                        <a:t>3. Alt Konu</a:t>
                      </a:r>
                    </a:p>
                  </a:txBody>
                  <a:tcPr marL="7068" marR="7068" marT="7068"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800" b="1" i="0" u="none" strike="noStrike" dirty="0">
                          <a:solidFill>
                            <a:srgbClr val="FF0000"/>
                          </a:solidFill>
                          <a:latin typeface="Verdana"/>
                        </a:rPr>
                        <a:t>GENEL İŞLER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400" b="1" i="0" u="none" strike="noStrike" dirty="0">
                          <a:solidFill>
                            <a:schemeClr val="tx1"/>
                          </a:solidFill>
                          <a:latin typeface="Verdana"/>
                        </a:rPr>
                        <a:t>Saklama Süresi</a:t>
                      </a:r>
                    </a:p>
                  </a:txBody>
                  <a:tcPr marL="7068" marR="7068" marT="7068"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400" b="1" i="0" u="none" strike="noStrike" dirty="0">
                          <a:solidFill>
                            <a:schemeClr val="tx1"/>
                          </a:solidFill>
                          <a:latin typeface="Verdana"/>
                        </a:rPr>
                        <a:t>Saklama Kodu</a:t>
                      </a:r>
                    </a:p>
                  </a:txBody>
                  <a:tcPr marL="7068" marR="7068" marT="7068"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dirty="0">
                          <a:latin typeface="Verdana"/>
                        </a:rPr>
                        <a:t>000</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1" i="1" u="none" strike="noStrike" dirty="0">
                          <a:latin typeface="Verdana"/>
                        </a:rPr>
                        <a:t>Genel</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010</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1" i="1" u="none" strike="noStrike" dirty="0">
                          <a:latin typeface="Verdana"/>
                        </a:rPr>
                        <a:t>Mevzuat İşleri</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01</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Kanunlar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02</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Tüzükler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03</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Yönetmelikler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04</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Yönergeler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05</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Tebliğler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06</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Genelgeler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01</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İç Genelgeler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02</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Dış Genelgeler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07</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Talimatlar, Duyurular, Sirkülerler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01</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Talimatlar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02</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Duyurular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03</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Sirkülerler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08</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a:latin typeface="Verdana"/>
                        </a:rPr>
                        <a:t>Rehber, Kılavuz</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09</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a:latin typeface="Verdana"/>
                        </a:rPr>
                        <a:t>Standartlar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99</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a:latin typeface="Verdana"/>
                        </a:rPr>
                        <a:t>Diğer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80956">
                <a:tc>
                  <a:txBody>
                    <a:bodyPr/>
                    <a:lstStyle/>
                    <a:p>
                      <a:pPr algn="ctr" fontAlgn="ctr"/>
                      <a:r>
                        <a:rPr lang="tr-TR" sz="1400" b="1" i="0" u="none" strike="noStrike">
                          <a:latin typeface="Verdana"/>
                        </a:rPr>
                        <a:t>020</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1" i="1" u="none" strike="noStrike">
                          <a:latin typeface="Verdana"/>
                        </a:rPr>
                        <a:t>Olurlar, Onaylar</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7068" marR="7068"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3" name="2 Metin kutusu"/>
          <p:cNvSpPr txBox="1"/>
          <p:nvPr/>
        </p:nvSpPr>
        <p:spPr>
          <a:xfrm>
            <a:off x="428596" y="0"/>
            <a:ext cx="7929618" cy="584775"/>
          </a:xfrm>
          <a:prstGeom prst="rect">
            <a:avLst/>
          </a:prstGeom>
          <a:noFill/>
        </p:spPr>
        <p:txBody>
          <a:bodyPr wrap="square" rtlCol="0">
            <a:spAutoFit/>
          </a:bodyPr>
          <a:lstStyle/>
          <a:p>
            <a:pPr algn="ctr"/>
            <a:r>
              <a:rPr lang="tr-TR" sz="3200" b="1" dirty="0" smtClean="0">
                <a:solidFill>
                  <a:srgbClr val="FF0000"/>
                </a:solidFill>
              </a:rPr>
              <a:t>STANDART DOSYA PLANI İÇERİĞİ</a:t>
            </a:r>
            <a:endParaRPr lang="tr-TR" sz="3200" b="1" dirty="0">
              <a:solidFill>
                <a:srgbClr val="FF0000"/>
              </a:solidFill>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81</a:t>
            </a:fld>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87D2BA7A-0AA5-435E-9A92-6869658B5E95}" type="slidenum">
              <a:rPr lang="tr-TR" smtClean="0"/>
              <a:pPr/>
              <a:t>82</a:t>
            </a:fld>
            <a:endParaRPr lang="tr-TR" dirty="0"/>
          </a:p>
        </p:txBody>
      </p:sp>
      <p:graphicFrame>
        <p:nvGraphicFramePr>
          <p:cNvPr id="6" name="5 Tablo"/>
          <p:cNvGraphicFramePr>
            <a:graphicFrameLocks noGrp="1"/>
          </p:cNvGraphicFramePr>
          <p:nvPr/>
        </p:nvGraphicFramePr>
        <p:xfrm>
          <a:off x="214283" y="214277"/>
          <a:ext cx="8715436" cy="6507771"/>
        </p:xfrm>
        <a:graphic>
          <a:graphicData uri="http://schemas.openxmlformats.org/drawingml/2006/table">
            <a:tbl>
              <a:tblPr/>
              <a:tblGrid>
                <a:gridCol w="547071"/>
                <a:gridCol w="471616"/>
                <a:gridCol w="433886"/>
                <a:gridCol w="433886"/>
                <a:gridCol w="5885745"/>
                <a:gridCol w="471616"/>
                <a:gridCol w="471616"/>
              </a:tblGrid>
              <a:tr h="928707">
                <a:tc>
                  <a:txBody>
                    <a:bodyPr/>
                    <a:lstStyle/>
                    <a:p>
                      <a:pPr algn="ctr" fontAlgn="b"/>
                      <a:r>
                        <a:rPr lang="tr-TR" sz="1200" b="1" i="0" u="none" strike="noStrike" dirty="0">
                          <a:latin typeface="Verdana"/>
                        </a:rPr>
                        <a:t>Ana Dosya</a:t>
                      </a:r>
                    </a:p>
                  </a:txBody>
                  <a:tcPr marL="5023" marR="5023" marT="502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1. Alt Konu</a:t>
                      </a:r>
                    </a:p>
                  </a:txBody>
                  <a:tcPr marL="5023" marR="5023" marT="502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2. Alt Konu</a:t>
                      </a:r>
                    </a:p>
                  </a:txBody>
                  <a:tcPr marL="5023" marR="5023" marT="502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3. Alt Konu</a:t>
                      </a:r>
                    </a:p>
                  </a:txBody>
                  <a:tcPr marL="5023" marR="5023" marT="502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600" b="1" i="0" u="none" strike="noStrike" dirty="0">
                          <a:solidFill>
                            <a:srgbClr val="FF0000"/>
                          </a:solidFill>
                          <a:latin typeface="Verdana"/>
                        </a:rPr>
                        <a:t>PERSONEL İŞLERİ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Saklama Süresi</a:t>
                      </a:r>
                    </a:p>
                  </a:txBody>
                  <a:tcPr marL="5023" marR="5023" marT="502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Saklama Kodu</a:t>
                      </a:r>
                    </a:p>
                  </a:txBody>
                  <a:tcPr marL="5023" marR="5023" marT="502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dirty="0">
                          <a:latin typeface="Verdana"/>
                        </a:rPr>
                        <a:t>900</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1" i="1" u="none" strike="noStrike" dirty="0">
                          <a:latin typeface="Verdana"/>
                        </a:rPr>
                        <a:t>Personel İşleri (Genel)</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901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1" i="1" u="none" strike="noStrike" dirty="0">
                          <a:latin typeface="Verdana"/>
                        </a:rPr>
                        <a:t>İş İstekleri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902</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1" i="1" u="none" strike="noStrike" dirty="0">
                          <a:latin typeface="Verdana"/>
                        </a:rPr>
                        <a:t>Personel Alımı</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Alım Talepleri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02</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Alım İzinleri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03</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Sınavlar</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99</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Diğer</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903</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1" i="1" u="none" strike="noStrike" dirty="0">
                          <a:latin typeface="Verdana"/>
                        </a:rPr>
                        <a:t>Personel Özlük İşleri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İşe Giriş Belgeleri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02</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Atama İşleri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Asaleten</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02</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Vekaleten</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03</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Tedviren</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03</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Terfi ve İntibak İşlemleri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1"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Terfi İşleri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02</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İntibak İşleri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Hizmet Değerlendirmesi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02</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Öğrenim Değerlendirmesi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04</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Hizmet Cetveli ve Hizmet Belgesi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05</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İzin İşleri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Yıllık</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02</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Sıhhi</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03</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Mazeret</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04</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Ücretsiz</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05</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dirty="0">
                          <a:latin typeface="Verdana"/>
                        </a:rPr>
                        <a:t>Yurtdışı</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06</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Verdana"/>
                        </a:rPr>
                        <a:t>Görevden Ayrılma</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6632">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1"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01</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1" u="none" strike="noStrike">
                          <a:latin typeface="Verdana"/>
                        </a:rPr>
                        <a:t>Emeklilik</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200" b="0" i="0" u="none" strike="noStrike" dirty="0">
                          <a:latin typeface="Verdana"/>
                        </a:rPr>
                        <a:t> </a:t>
                      </a:r>
                    </a:p>
                  </a:txBody>
                  <a:tcPr marL="5023" marR="5023" marT="5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87D2BA7A-0AA5-435E-9A92-6869658B5E95}" type="slidenum">
              <a:rPr lang="tr-TR" smtClean="0"/>
              <a:pPr/>
              <a:t>83</a:t>
            </a:fld>
            <a:endParaRPr lang="tr-TR" dirty="0"/>
          </a:p>
        </p:txBody>
      </p:sp>
      <p:graphicFrame>
        <p:nvGraphicFramePr>
          <p:cNvPr id="5" name="4 Tablo"/>
          <p:cNvGraphicFramePr>
            <a:graphicFrameLocks noGrp="1"/>
          </p:cNvGraphicFramePr>
          <p:nvPr/>
        </p:nvGraphicFramePr>
        <p:xfrm>
          <a:off x="214283" y="142845"/>
          <a:ext cx="8715436" cy="6510551"/>
        </p:xfrm>
        <a:graphic>
          <a:graphicData uri="http://schemas.openxmlformats.org/drawingml/2006/table">
            <a:tbl>
              <a:tblPr/>
              <a:tblGrid>
                <a:gridCol w="547074"/>
                <a:gridCol w="471614"/>
                <a:gridCol w="433886"/>
                <a:gridCol w="433886"/>
                <a:gridCol w="5885748"/>
                <a:gridCol w="471614"/>
                <a:gridCol w="471614"/>
              </a:tblGrid>
              <a:tr h="951479">
                <a:tc>
                  <a:txBody>
                    <a:bodyPr/>
                    <a:lstStyle/>
                    <a:p>
                      <a:pPr algn="ctr" fontAlgn="b"/>
                      <a:r>
                        <a:rPr lang="tr-TR" sz="1200" b="1" i="0" u="none" strike="noStrike" dirty="0">
                          <a:latin typeface="Verdana"/>
                        </a:rPr>
                        <a:t>Ana Dosya</a:t>
                      </a:r>
                    </a:p>
                  </a:txBody>
                  <a:tcPr marL="5560" marR="5560" marT="556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1. Alt Konu</a:t>
                      </a:r>
                    </a:p>
                  </a:txBody>
                  <a:tcPr marL="5560" marR="5560" marT="556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2. Alt Konu</a:t>
                      </a:r>
                    </a:p>
                  </a:txBody>
                  <a:tcPr marL="5560" marR="5560" marT="556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3. Alt Konu</a:t>
                      </a:r>
                    </a:p>
                  </a:txBody>
                  <a:tcPr marL="5560" marR="5560" marT="556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2000" b="1" i="0" u="none" strike="noStrike" dirty="0">
                          <a:solidFill>
                            <a:srgbClr val="FF0000"/>
                          </a:solidFill>
                          <a:latin typeface="Verdana"/>
                        </a:rPr>
                        <a:t>MALİ İŞLER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Saklama Süresi</a:t>
                      </a:r>
                    </a:p>
                  </a:txBody>
                  <a:tcPr marL="5560" marR="5560" marT="556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tr-TR" sz="1200" b="1" i="0" u="none" strike="noStrike" dirty="0">
                          <a:latin typeface="Verdana"/>
                        </a:rPr>
                        <a:t>Saklama Kodu</a:t>
                      </a:r>
                    </a:p>
                  </a:txBody>
                  <a:tcPr marL="5560" marR="5560" marT="556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dirty="0">
                          <a:latin typeface="Verdana"/>
                        </a:rPr>
                        <a:t>840</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1" i="1" u="none" strike="noStrike" dirty="0">
                          <a:latin typeface="Verdana"/>
                        </a:rPr>
                        <a:t>Mali İşler (Genel)</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5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841</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1" i="1" u="none" strike="noStrike" dirty="0">
                          <a:latin typeface="Verdana"/>
                        </a:rPr>
                        <a:t>Bütçe Hazırlama ve Uygulama</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5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5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01</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Bütçe Hazırlık Çalışmaları</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01</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Bütçe</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02</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Ek Bütçe</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03</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Geçici Bütçe</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02</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Verdana"/>
                        </a:rPr>
                        <a:t>Bütçe Uygulamaları</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01</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Ödenek Talep ve Göndermeleri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02</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Serbest Bırakma</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03</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AHP/AFP Vizeleri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04</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AHP/AFP Revizeleri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05</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Aktarmalar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06</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Ek Ödenekler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07</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Ödenek Devri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08</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Ödenek İptalleri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09</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İlama Bağlı Borçlar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10</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Yedek Ödenekler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11</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Tenkisler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12</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Revize İşlemleri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13</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Akreditif ve Taahhüt Artıkları</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14</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Avanslar, Krediler, Mahsuplar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5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15</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a:latin typeface="Verdana"/>
                        </a:rPr>
                        <a:t>Öz Gelirler</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16</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Gelir </a:t>
                      </a:r>
                      <a:r>
                        <a:rPr lang="tr-TR" sz="1400" b="0" i="1" u="none" strike="noStrike" dirty="0" err="1">
                          <a:latin typeface="Verdana"/>
                        </a:rPr>
                        <a:t>Red</a:t>
                      </a:r>
                      <a:r>
                        <a:rPr lang="tr-TR" sz="1400" b="0" i="1" u="none" strike="noStrike" dirty="0">
                          <a:latin typeface="Verdana"/>
                        </a:rPr>
                        <a:t> ve İadeleri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1"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628">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17</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1" u="none" strike="noStrike" dirty="0">
                          <a:latin typeface="Verdana"/>
                        </a:rPr>
                        <a:t>Tahakkuk ve Ödeme İşleri</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1"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600" b="0" i="0" u="none" strike="noStrike" dirty="0">
                          <a:latin typeface="Verdana"/>
                        </a:rPr>
                        <a:t> </a:t>
                      </a:r>
                    </a:p>
                  </a:txBody>
                  <a:tcPr marL="5560" marR="5560" marT="5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1000108"/>
            <a:ext cx="6586526" cy="1143000"/>
          </a:xfrm>
        </p:spPr>
        <p:txBody>
          <a:bodyPr>
            <a:noAutofit/>
          </a:bodyPr>
          <a:lstStyle/>
          <a:p>
            <a:r>
              <a:rPr lang="tr-TR" sz="3900" dirty="0" smtClean="0">
                <a:solidFill>
                  <a:srgbClr val="FF0000"/>
                </a:solidFill>
              </a:rPr>
              <a:t>STANDART DOSYA PLANININ KULLANIMI</a:t>
            </a:r>
            <a:endParaRPr lang="tr-TR" sz="3900" dirty="0">
              <a:solidFill>
                <a:srgbClr val="FF0000"/>
              </a:solidFill>
            </a:endParaRPr>
          </a:p>
        </p:txBody>
      </p:sp>
      <p:sp>
        <p:nvSpPr>
          <p:cNvPr id="3" name="2 İçerik Yer Tutucusu"/>
          <p:cNvSpPr>
            <a:spLocks noGrp="1"/>
          </p:cNvSpPr>
          <p:nvPr>
            <p:ph idx="1"/>
          </p:nvPr>
        </p:nvSpPr>
        <p:spPr>
          <a:xfrm>
            <a:off x="0" y="2143116"/>
            <a:ext cx="8686800" cy="4525963"/>
          </a:xfrm>
        </p:spPr>
        <p:txBody>
          <a:bodyPr>
            <a:normAutofit lnSpcReduction="10000"/>
          </a:bodyPr>
          <a:lstStyle/>
          <a:p>
            <a:r>
              <a:rPr lang="tr-TR" dirty="0" smtClean="0">
                <a:solidFill>
                  <a:srgbClr val="0070C0"/>
                </a:solidFill>
              </a:rPr>
              <a:t>Birim (Haberleşme) Kodu</a:t>
            </a:r>
            <a:r>
              <a:rPr lang="tr-TR" dirty="0" smtClean="0"/>
              <a:t>: Yazının hazırlandığı kurum ve kuruluşun en alt birimine kadar belirlenmiş olan kodlamadır.</a:t>
            </a:r>
          </a:p>
          <a:p>
            <a:r>
              <a:rPr lang="tr-TR" dirty="0" smtClean="0"/>
              <a:t>1991/17 sayılı Başbakanlık genelgesi ile uygulamaya konulmuştur. (2011/1 Başbakanlık Genelgesi ile güncellendi ve yürürlükten kaldırıldı.) </a:t>
            </a:r>
            <a:r>
              <a:rPr lang="tr-TR" sz="2000" dirty="0" smtClean="0"/>
              <a:t>(Devlet Teşkilatı </a:t>
            </a:r>
            <a:r>
              <a:rPr lang="tr-TR" sz="2000" dirty="0" err="1" smtClean="0"/>
              <a:t>Veritabanı</a:t>
            </a:r>
            <a:r>
              <a:rPr lang="tr-TR" sz="2000" dirty="0" smtClean="0"/>
              <a:t>: 308.000’den fazla birim kodu)</a:t>
            </a:r>
          </a:p>
          <a:p>
            <a:r>
              <a:rPr lang="tr-TR" dirty="0" smtClean="0"/>
              <a:t>Standartlaşma ve haberleşmenin ilk adımı olan “ Birim Kodları” </a:t>
            </a:r>
            <a:r>
              <a:rPr lang="tr-TR" dirty="0" smtClean="0">
                <a:solidFill>
                  <a:srgbClr val="FF0000"/>
                </a:solidFill>
              </a:rPr>
              <a:t>sayı </a:t>
            </a:r>
            <a:r>
              <a:rPr lang="tr-TR" dirty="0" smtClean="0"/>
              <a:t>bölümünün ilk unsurudur.</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84</a:t>
            </a:fld>
            <a:endParaRPr lang="tr-TR" dirty="0"/>
          </a:p>
        </p:txBody>
      </p:sp>
      <p:pic>
        <p:nvPicPr>
          <p:cNvPr id="7"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79712" cy="1528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85</a:t>
            </a:fld>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86</a:t>
            </a:fld>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71546"/>
            <a:ext cx="9144000" cy="5786454"/>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87D2BA7A-0AA5-435E-9A92-6869658B5E95}" type="slidenum">
              <a:rPr lang="tr-TR" smtClean="0"/>
              <a:pPr/>
              <a:t>87</a:t>
            </a:fld>
            <a:endParaRPr lang="tr-TR" dirty="0"/>
          </a:p>
        </p:txBody>
      </p:sp>
      <p:sp>
        <p:nvSpPr>
          <p:cNvPr id="6" name="5 Yukarı Ok"/>
          <p:cNvSpPr/>
          <p:nvPr/>
        </p:nvSpPr>
        <p:spPr>
          <a:xfrm>
            <a:off x="5715008" y="5072074"/>
            <a:ext cx="357190" cy="857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70C0"/>
              </a:solidFill>
            </a:endParaRPr>
          </a:p>
        </p:txBody>
      </p:sp>
      <p:sp>
        <p:nvSpPr>
          <p:cNvPr id="7" name="6 Sol Ok"/>
          <p:cNvSpPr/>
          <p:nvPr/>
        </p:nvSpPr>
        <p:spPr>
          <a:xfrm>
            <a:off x="1928794" y="4500570"/>
            <a:ext cx="1214446"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071546"/>
            <a:ext cx="8643998" cy="5500726"/>
          </a:xfrm>
        </p:spPr>
        <p:txBody>
          <a:bodyPr>
            <a:normAutofit fontScale="85000" lnSpcReduction="10000"/>
          </a:bodyPr>
          <a:lstStyle/>
          <a:p>
            <a:r>
              <a:rPr lang="tr-TR" dirty="0" smtClean="0"/>
              <a:t>       Dosya planında  yer  alan konu numaraları yazının sayı bölümüne birim kodundan sonra (</a:t>
            </a:r>
            <a:r>
              <a:rPr lang="tr-TR" sz="3600" dirty="0" smtClean="0">
                <a:solidFill>
                  <a:srgbClr val="7030A0"/>
                </a:solidFill>
              </a:rPr>
              <a:t>-</a:t>
            </a:r>
            <a:r>
              <a:rPr lang="tr-TR" dirty="0" smtClean="0"/>
              <a:t>) kısa çizgi konularak yazılacaktır.</a:t>
            </a:r>
          </a:p>
          <a:p>
            <a:r>
              <a:rPr lang="tr-TR" dirty="0" smtClean="0">
                <a:solidFill>
                  <a:schemeClr val="accent4">
                    <a:lumMod val="50000"/>
                  </a:schemeClr>
                </a:solidFill>
              </a:rPr>
              <a:t>Örnek; </a:t>
            </a:r>
          </a:p>
          <a:p>
            <a:pPr>
              <a:buNone/>
            </a:pPr>
            <a:r>
              <a:rPr lang="tr-TR" dirty="0" smtClean="0"/>
              <a:t>                Sayı:</a:t>
            </a:r>
            <a:r>
              <a:rPr lang="tr-TR" sz="4000" u="sng" dirty="0" smtClean="0"/>
              <a:t>42232655</a:t>
            </a:r>
            <a:r>
              <a:rPr lang="tr-TR" sz="4000" dirty="0" smtClean="0">
                <a:solidFill>
                  <a:srgbClr val="7030A0"/>
                </a:solidFill>
              </a:rPr>
              <a:t>-</a:t>
            </a:r>
            <a:r>
              <a:rPr lang="tr-TR" sz="4000" u="sng" dirty="0" smtClean="0">
                <a:solidFill>
                  <a:srgbClr val="FF0000"/>
                </a:solidFill>
              </a:rPr>
              <a:t>621.04</a:t>
            </a:r>
            <a:r>
              <a:rPr lang="tr-TR" sz="4000" dirty="0" smtClean="0">
                <a:solidFill>
                  <a:srgbClr val="7030A0"/>
                </a:solidFill>
              </a:rPr>
              <a:t>-</a:t>
            </a:r>
            <a:r>
              <a:rPr lang="tr-TR" sz="4000" u="sng" dirty="0" smtClean="0"/>
              <a:t>786</a:t>
            </a:r>
          </a:p>
          <a:p>
            <a:pPr>
              <a:buNone/>
            </a:pPr>
            <a:r>
              <a:rPr lang="tr-TR" sz="4000" dirty="0" smtClean="0"/>
              <a:t>                     A                     </a:t>
            </a:r>
            <a:r>
              <a:rPr lang="tr-TR" sz="4000" dirty="0" smtClean="0">
                <a:solidFill>
                  <a:srgbClr val="FF0000"/>
                </a:solidFill>
              </a:rPr>
              <a:t>B</a:t>
            </a:r>
            <a:r>
              <a:rPr lang="tr-TR" sz="4000" dirty="0" smtClean="0"/>
              <a:t>        C</a:t>
            </a:r>
            <a:endParaRPr lang="tr-TR" sz="2800" dirty="0" smtClean="0"/>
          </a:p>
          <a:p>
            <a:pPr>
              <a:buNone/>
            </a:pPr>
            <a:r>
              <a:rPr lang="tr-TR" sz="2800" dirty="0" smtClean="0"/>
              <a:t>               Konu:</a:t>
            </a:r>
            <a:r>
              <a:rPr lang="tr-TR" sz="2800" dirty="0" smtClean="0">
                <a:solidFill>
                  <a:srgbClr val="FF0000"/>
                </a:solidFill>
              </a:rPr>
              <a:t>Basında Yer Alan Haberler</a:t>
            </a:r>
          </a:p>
          <a:p>
            <a:pPr>
              <a:buNone/>
            </a:pPr>
            <a:endParaRPr lang="tr-TR" sz="2800" dirty="0" smtClean="0">
              <a:solidFill>
                <a:srgbClr val="FF0000"/>
              </a:solidFill>
            </a:endParaRPr>
          </a:p>
          <a:p>
            <a:pPr>
              <a:buNone/>
            </a:pPr>
            <a:r>
              <a:rPr lang="tr-TR" dirty="0" smtClean="0"/>
              <a:t>A:Birim Kodu               </a:t>
            </a:r>
          </a:p>
          <a:p>
            <a:pPr>
              <a:buNone/>
            </a:pPr>
            <a:r>
              <a:rPr lang="tr-TR" dirty="0" smtClean="0">
                <a:solidFill>
                  <a:srgbClr val="FF0000"/>
                </a:solidFill>
              </a:rPr>
              <a:t>B:Dosya No    </a:t>
            </a:r>
            <a:r>
              <a:rPr lang="tr-TR" u="sng" dirty="0" smtClean="0">
                <a:solidFill>
                  <a:srgbClr val="FF0000"/>
                </a:solidFill>
              </a:rPr>
              <a:t> 621</a:t>
            </a:r>
            <a:r>
              <a:rPr lang="tr-TR" u="sng" dirty="0" smtClean="0">
                <a:solidFill>
                  <a:schemeClr val="accent4">
                    <a:lumMod val="50000"/>
                  </a:schemeClr>
                </a:solidFill>
              </a:rPr>
              <a:t> </a:t>
            </a:r>
            <a:r>
              <a:rPr lang="tr-TR" dirty="0" smtClean="0">
                <a:solidFill>
                  <a:schemeClr val="accent4">
                    <a:lumMod val="50000"/>
                  </a:schemeClr>
                </a:solidFill>
              </a:rPr>
              <a:t>Basın İşleri  </a:t>
            </a:r>
            <a:r>
              <a:rPr lang="tr-TR" u="sng" dirty="0" smtClean="0">
                <a:solidFill>
                  <a:srgbClr val="FF0000"/>
                </a:solidFill>
              </a:rPr>
              <a:t>04</a:t>
            </a:r>
            <a:r>
              <a:rPr lang="tr-TR" sz="2800" u="sng" dirty="0" smtClean="0">
                <a:solidFill>
                  <a:schemeClr val="accent4">
                    <a:lumMod val="50000"/>
                  </a:schemeClr>
                </a:solidFill>
              </a:rPr>
              <a:t> </a:t>
            </a:r>
            <a:r>
              <a:rPr lang="tr-TR" sz="2800" dirty="0" smtClean="0">
                <a:solidFill>
                  <a:schemeClr val="accent4">
                    <a:lumMod val="50000"/>
                  </a:schemeClr>
                </a:solidFill>
              </a:rPr>
              <a:t>Basında Yer Alan Haberler</a:t>
            </a:r>
          </a:p>
          <a:p>
            <a:pPr>
              <a:buNone/>
            </a:pPr>
            <a:r>
              <a:rPr lang="tr-TR" dirty="0" smtClean="0"/>
              <a:t>C:Evrak Kayıt No</a:t>
            </a:r>
            <a:endParaRPr lang="tr-TR" dirty="0" smtClean="0">
              <a:solidFill>
                <a:schemeClr val="accent4">
                  <a:lumMod val="50000"/>
                </a:schemeClr>
              </a:solidFill>
            </a:endParaRPr>
          </a:p>
          <a:p>
            <a:pPr>
              <a:buNone/>
            </a:pPr>
            <a:r>
              <a:rPr lang="tr-TR" dirty="0" smtClean="0"/>
              <a:t>              </a:t>
            </a:r>
          </a:p>
          <a:p>
            <a:pPr>
              <a:buNone/>
            </a:pPr>
            <a:endParaRPr lang="tr-TR" sz="2000" i="1" dirty="0" smtClean="0"/>
          </a:p>
          <a:p>
            <a:pPr>
              <a:buNone/>
            </a:pPr>
            <a:endParaRPr lang="tr-TR" dirty="0" smtClean="0"/>
          </a:p>
          <a:p>
            <a:pPr>
              <a:buNone/>
            </a:pPr>
            <a:endParaRPr lang="tr-TR" sz="40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88</a:t>
            </a:fld>
            <a:endParaRPr lang="tr-TR" dirty="0"/>
          </a:p>
        </p:txBody>
      </p:sp>
      <p:sp>
        <p:nvSpPr>
          <p:cNvPr id="5" name="4 Sağ Ok"/>
          <p:cNvSpPr/>
          <p:nvPr/>
        </p:nvSpPr>
        <p:spPr>
          <a:xfrm>
            <a:off x="3428992" y="3214686"/>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8" y="27189"/>
            <a:ext cx="1355513" cy="1046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571744"/>
            <a:ext cx="8229600" cy="2422214"/>
          </a:xfrm>
        </p:spPr>
        <p:txBody>
          <a:bodyPr/>
          <a:lstStyle/>
          <a:p>
            <a:r>
              <a:rPr lang="tr-TR" dirty="0" smtClean="0"/>
              <a:t>Dosya numarası yazının konusunu ifade ettiği gibi, işlemi biten yazının ait olduğu dosyayı veya</a:t>
            </a:r>
            <a:r>
              <a:rPr lang="tr-TR" dirty="0" smtClean="0">
                <a:solidFill>
                  <a:srgbClr val="0070C0"/>
                </a:solidFill>
              </a:rPr>
              <a:t> hangi dosyaya konacağını göstermektedir</a:t>
            </a:r>
            <a:r>
              <a:rPr lang="tr-TR" dirty="0" smtClean="0"/>
              <a:t>.</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89</a:t>
            </a:fld>
            <a:endParaRPr lang="tr-TR" dirty="0"/>
          </a:p>
        </p:txBody>
      </p:sp>
      <p:pic>
        <p:nvPicPr>
          <p:cNvPr id="2050" name="Picture 2" descr="C:\Users\SH\Desktop\logomu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8640"/>
            <a:ext cx="2880320" cy="2223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Başlık"/>
          <p:cNvSpPr>
            <a:spLocks noGrp="1"/>
          </p:cNvSpPr>
          <p:nvPr>
            <p:ph type="title"/>
          </p:nvPr>
        </p:nvSpPr>
        <p:spPr/>
        <p:txBody>
          <a:bodyPr>
            <a:normAutofit/>
          </a:bodyPr>
          <a:lstStyle/>
          <a:p>
            <a:pPr algn="ctr"/>
            <a:r>
              <a:rPr lang="tr-TR" sz="4000" dirty="0" smtClean="0"/>
              <a:t>     </a:t>
            </a:r>
            <a:r>
              <a:rPr lang="tr-TR" sz="4000" dirty="0" smtClean="0">
                <a:solidFill>
                  <a:srgbClr val="FF0000"/>
                </a:solidFill>
              </a:rPr>
              <a:t>BELGE BOYUTU</a:t>
            </a:r>
            <a:endParaRPr lang="tr-TR" sz="4000" dirty="0">
              <a:solidFill>
                <a:srgbClr val="FF0000"/>
              </a:solidFill>
            </a:endParaRPr>
          </a:p>
        </p:txBody>
      </p:sp>
      <p:sp>
        <p:nvSpPr>
          <p:cNvPr id="3" name="2 İçerik Yer Tutucusu"/>
          <p:cNvSpPr>
            <a:spLocks noGrp="1"/>
          </p:cNvSpPr>
          <p:nvPr>
            <p:ph idx="1"/>
          </p:nvPr>
        </p:nvSpPr>
        <p:spPr>
          <a:xfrm>
            <a:off x="467544" y="1628800"/>
            <a:ext cx="8229600" cy="4608512"/>
          </a:xfrm>
        </p:spPr>
        <p:txBody>
          <a:bodyPr>
            <a:normAutofit/>
          </a:bodyPr>
          <a:lstStyle/>
          <a:p>
            <a:pPr algn="just">
              <a:buNone/>
            </a:pPr>
            <a:r>
              <a:rPr lang="tr-TR" dirty="0" smtClean="0"/>
              <a:t>   Resmi yazışmalarda A4 (210 x 297) boyutunda kağıt kullanılır.</a:t>
            </a:r>
            <a:endParaRPr lang="tr-TR" sz="2800" dirty="0" smtClean="0"/>
          </a:p>
        </p:txBody>
      </p:sp>
      <p:sp>
        <p:nvSpPr>
          <p:cNvPr id="4" name="3 Slayt Numarası Yer Tutucusu"/>
          <p:cNvSpPr>
            <a:spLocks noGrp="1"/>
          </p:cNvSpPr>
          <p:nvPr>
            <p:ph type="sldNum" sz="quarter" idx="12"/>
          </p:nvPr>
        </p:nvSpPr>
        <p:spPr/>
        <p:txBody>
          <a:bodyPr/>
          <a:lstStyle/>
          <a:p>
            <a:fld id="{87D2BA7A-0AA5-435E-9A92-6869658B5E95}" type="slidenum">
              <a:rPr lang="tr-TR" smtClean="0"/>
              <a:pPr/>
              <a:t>9</a:t>
            </a:fld>
            <a:endParaRPr lang="tr-TR" dirty="0"/>
          </a:p>
        </p:txBody>
      </p:sp>
      <p:sp>
        <p:nvSpPr>
          <p:cNvPr id="8" name="7 Dikdörtgen"/>
          <p:cNvSpPr/>
          <p:nvPr/>
        </p:nvSpPr>
        <p:spPr>
          <a:xfrm>
            <a:off x="1043608" y="3356992"/>
            <a:ext cx="2286016" cy="3000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3347864" y="4581128"/>
            <a:ext cx="1285884" cy="400110"/>
          </a:xfrm>
          <a:prstGeom prst="rect">
            <a:avLst/>
          </a:prstGeom>
          <a:noFill/>
        </p:spPr>
        <p:txBody>
          <a:bodyPr wrap="square" rtlCol="0">
            <a:spAutoFit/>
          </a:bodyPr>
          <a:lstStyle/>
          <a:p>
            <a:r>
              <a:rPr lang="tr-TR" sz="2000" b="1" dirty="0" smtClean="0"/>
              <a:t>297 mm.</a:t>
            </a:r>
            <a:endParaRPr lang="tr-TR" sz="2000" b="1" dirty="0"/>
          </a:p>
        </p:txBody>
      </p:sp>
      <p:sp>
        <p:nvSpPr>
          <p:cNvPr id="11" name="10 Sağ Ok"/>
          <p:cNvSpPr/>
          <p:nvPr/>
        </p:nvSpPr>
        <p:spPr>
          <a:xfrm>
            <a:off x="1043608" y="2996952"/>
            <a:ext cx="642942"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1691680" y="2852936"/>
            <a:ext cx="1214446" cy="400110"/>
          </a:xfrm>
          <a:prstGeom prst="rect">
            <a:avLst/>
          </a:prstGeom>
          <a:noFill/>
        </p:spPr>
        <p:txBody>
          <a:bodyPr wrap="square" rtlCol="0">
            <a:spAutoFit/>
          </a:bodyPr>
          <a:lstStyle/>
          <a:p>
            <a:r>
              <a:rPr lang="tr-TR" sz="2000" dirty="0" smtClean="0"/>
              <a:t>210 mm</a:t>
            </a:r>
            <a:r>
              <a:rPr lang="tr-TR" dirty="0" smtClean="0"/>
              <a:t>.</a:t>
            </a:r>
            <a:endParaRPr lang="tr-TR" dirty="0"/>
          </a:p>
        </p:txBody>
      </p:sp>
      <p:sp>
        <p:nvSpPr>
          <p:cNvPr id="13" name="12 Sağ Ok"/>
          <p:cNvSpPr/>
          <p:nvPr/>
        </p:nvSpPr>
        <p:spPr>
          <a:xfrm rot="10800000">
            <a:off x="2771800" y="2996952"/>
            <a:ext cx="571504"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a:off x="3563888" y="3068960"/>
            <a:ext cx="71438" cy="12144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rot="10800000" flipH="1">
            <a:off x="3563888" y="5157192"/>
            <a:ext cx="71438" cy="12144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1043608" y="4221088"/>
            <a:ext cx="1071570" cy="646331"/>
          </a:xfrm>
          <a:prstGeom prst="rect">
            <a:avLst/>
          </a:prstGeom>
          <a:noFill/>
        </p:spPr>
        <p:txBody>
          <a:bodyPr wrap="square" rtlCol="0">
            <a:spAutoFit/>
          </a:bodyPr>
          <a:lstStyle/>
          <a:p>
            <a:r>
              <a:rPr lang="tr-TR" sz="3600" b="1" dirty="0" smtClean="0">
                <a:solidFill>
                  <a:srgbClr val="FF0000"/>
                </a:solidFill>
              </a:rPr>
              <a:t>A4</a:t>
            </a:r>
            <a:endParaRPr lang="tr-TR" sz="3600" b="1" dirty="0">
              <a:solidFill>
                <a:srgbClr val="FF0000"/>
              </a:solidFill>
            </a:endParaRPr>
          </a:p>
        </p:txBody>
      </p:sp>
      <p:sp>
        <p:nvSpPr>
          <p:cNvPr id="17" name="2 İçerik Yer Tutucusu"/>
          <p:cNvSpPr txBox="1">
            <a:spLocks/>
          </p:cNvSpPr>
          <p:nvPr/>
        </p:nvSpPr>
        <p:spPr>
          <a:xfrm>
            <a:off x="4427984" y="2717304"/>
            <a:ext cx="4269160" cy="315996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tr-TR" sz="3200" b="0" i="0" u="none" strike="noStrike" kern="1200" cap="none" spc="0" normalizeH="0" baseline="0" noProof="0" smtClean="0">
                <a:ln>
                  <a:noFill/>
                </a:ln>
                <a:solidFill>
                  <a:schemeClr val="tx2"/>
                </a:solidFill>
                <a:effectLst/>
                <a:uLnTx/>
                <a:uFillTx/>
                <a:latin typeface="+mn-lt"/>
                <a:ea typeface="+mn-ea"/>
                <a:cs typeface="+mn-cs"/>
              </a:rPr>
              <a:t>   </a:t>
            </a:r>
            <a:endParaRPr kumimoji="0" lang="tr-TR" sz="2800" b="0"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tr-TR"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9" name="2 İçerik Yer Tutucusu"/>
          <p:cNvSpPr txBox="1">
            <a:spLocks/>
          </p:cNvSpPr>
          <p:nvPr/>
        </p:nvSpPr>
        <p:spPr>
          <a:xfrm>
            <a:off x="619944" y="2717304"/>
            <a:ext cx="8229600" cy="3312368"/>
          </a:xfrm>
          <a:prstGeom prst="rect">
            <a:avLst/>
          </a:prstGeom>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tr-TR" sz="3200" b="0" i="0" u="none" strike="noStrike" kern="1200" cap="none" spc="0" normalizeH="0" baseline="0" noProof="0" smtClean="0">
                <a:ln>
                  <a:noFill/>
                </a:ln>
                <a:solidFill>
                  <a:schemeClr val="tx2"/>
                </a:solidFill>
                <a:effectLst/>
                <a:uLnTx/>
                <a:uFillTx/>
                <a:latin typeface="+mn-lt"/>
                <a:ea typeface="+mn-ea"/>
                <a:cs typeface="+mn-cs"/>
              </a:rPr>
              <a:t>   </a:t>
            </a:r>
            <a:endParaRPr kumimoji="0" lang="tr-TR" sz="2800" b="0"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tr-TR" sz="32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28"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07704" cy="147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124744"/>
            <a:ext cx="8229600" cy="5472608"/>
          </a:xfrm>
        </p:spPr>
        <p:txBody>
          <a:bodyPr>
            <a:normAutofit lnSpcReduction="10000"/>
          </a:bodyPr>
          <a:lstStyle/>
          <a:p>
            <a:pPr algn="just"/>
            <a:r>
              <a:rPr lang="tr-TR" dirty="0" smtClean="0"/>
              <a:t>Planda </a:t>
            </a:r>
            <a:r>
              <a:rPr lang="tr-TR" sz="3200" b="1" dirty="0" smtClean="0"/>
              <a:t>koyu renkle </a:t>
            </a:r>
            <a:r>
              <a:rPr lang="tr-TR" dirty="0" smtClean="0"/>
              <a:t>yazılı bulunan konular </a:t>
            </a:r>
            <a:r>
              <a:rPr lang="tr-TR" dirty="0" err="1" smtClean="0">
                <a:solidFill>
                  <a:srgbClr val="0070C0"/>
                </a:solidFill>
              </a:rPr>
              <a:t>GENEL</a:t>
            </a:r>
            <a:r>
              <a:rPr lang="tr-TR" dirty="0" err="1" smtClean="0"/>
              <a:t>’i</a:t>
            </a:r>
            <a:r>
              <a:rPr lang="tr-TR" dirty="0" smtClean="0"/>
              <a:t> gösterir ve bu numaralarla  açılacak dosyalara, alt konulardaki yazılar konabilir.</a:t>
            </a:r>
          </a:p>
          <a:p>
            <a:endParaRPr lang="tr-TR" dirty="0" smtClean="0"/>
          </a:p>
          <a:p>
            <a:r>
              <a:rPr lang="tr-TR" dirty="0" smtClean="0">
                <a:solidFill>
                  <a:srgbClr val="FF0000"/>
                </a:solidFill>
              </a:rPr>
              <a:t>Örnek</a:t>
            </a:r>
            <a:r>
              <a:rPr lang="tr-TR" dirty="0" smtClean="0">
                <a:solidFill>
                  <a:srgbClr val="0070C0"/>
                </a:solidFill>
              </a:rPr>
              <a:t>;       </a:t>
            </a:r>
            <a:r>
              <a:rPr lang="tr-TR" b="1" dirty="0" smtClean="0"/>
              <a:t>770</a:t>
            </a:r>
            <a:r>
              <a:rPr lang="tr-TR" dirty="0" smtClean="0"/>
              <a:t> </a:t>
            </a:r>
            <a:r>
              <a:rPr lang="tr-TR" b="1" dirty="0" smtClean="0"/>
              <a:t> </a:t>
            </a:r>
            <a:r>
              <a:rPr lang="tr-TR" dirty="0" smtClean="0"/>
              <a:t>    </a:t>
            </a:r>
            <a:r>
              <a:rPr lang="tr-TR" b="1" dirty="0" smtClean="0"/>
              <a:t>Eğitim İşleri</a:t>
            </a:r>
            <a:r>
              <a:rPr lang="tr-TR" b="1" i="1" dirty="0" smtClean="0"/>
              <a:t> (Genel)</a:t>
            </a:r>
            <a:r>
              <a:rPr lang="tr-TR" dirty="0" smtClean="0"/>
              <a:t> </a:t>
            </a:r>
          </a:p>
          <a:p>
            <a:pPr>
              <a:buNone/>
            </a:pPr>
            <a:r>
              <a:rPr lang="tr-TR" b="1" dirty="0" smtClean="0"/>
              <a:t>                   </a:t>
            </a:r>
            <a:r>
              <a:rPr lang="tr-TR" sz="2800" dirty="0" smtClean="0">
                <a:solidFill>
                  <a:schemeClr val="bg1">
                    <a:lumMod val="50000"/>
                  </a:schemeClr>
                </a:solidFill>
              </a:rPr>
              <a:t> 771 </a:t>
            </a:r>
            <a:r>
              <a:rPr lang="tr-TR" dirty="0" smtClean="0"/>
              <a:t>  </a:t>
            </a:r>
            <a:r>
              <a:rPr lang="tr-TR" sz="2400" dirty="0" smtClean="0"/>
              <a:t>  Eğitim Planları </a:t>
            </a:r>
            <a:r>
              <a:rPr lang="tr-TR" sz="2400" b="1" dirty="0" smtClean="0"/>
              <a:t> </a:t>
            </a:r>
            <a:r>
              <a:rPr lang="tr-TR" sz="2400" dirty="0" smtClean="0"/>
              <a:t> </a:t>
            </a:r>
          </a:p>
          <a:p>
            <a:pPr>
              <a:buNone/>
            </a:pPr>
            <a:r>
              <a:rPr lang="tr-TR" sz="2400" dirty="0" smtClean="0"/>
              <a:t>                           </a:t>
            </a:r>
            <a:r>
              <a:rPr lang="tr-TR" sz="2400" dirty="0" smtClean="0">
                <a:solidFill>
                  <a:schemeClr val="bg1">
                    <a:lumMod val="50000"/>
                  </a:schemeClr>
                </a:solidFill>
              </a:rPr>
              <a:t>772  </a:t>
            </a:r>
            <a:r>
              <a:rPr lang="tr-TR" sz="2400" dirty="0" smtClean="0"/>
              <a:t>  Burs İşleri   </a:t>
            </a:r>
          </a:p>
          <a:p>
            <a:pPr>
              <a:buNone/>
            </a:pPr>
            <a:r>
              <a:rPr lang="tr-TR" sz="2400" dirty="0" smtClean="0"/>
              <a:t>                           ………  </a:t>
            </a:r>
          </a:p>
          <a:p>
            <a:pPr>
              <a:buNone/>
            </a:pPr>
            <a:r>
              <a:rPr lang="tr-TR" sz="2400" dirty="0" smtClean="0"/>
              <a:t>                           </a:t>
            </a:r>
            <a:r>
              <a:rPr lang="tr-TR" sz="2400" dirty="0" smtClean="0">
                <a:solidFill>
                  <a:schemeClr val="bg1">
                    <a:lumMod val="50000"/>
                  </a:schemeClr>
                </a:solidFill>
              </a:rPr>
              <a:t>799</a:t>
            </a:r>
            <a:r>
              <a:rPr lang="tr-TR" sz="2400" dirty="0" smtClean="0"/>
              <a:t>    Eğitimle İlgili Diğer İşler    </a:t>
            </a:r>
          </a:p>
          <a:p>
            <a:pPr>
              <a:buNone/>
            </a:pPr>
            <a:endParaRPr lang="tr-TR" sz="2400" dirty="0" smtClean="0"/>
          </a:p>
          <a:p>
            <a:pPr>
              <a:buNone/>
            </a:pPr>
            <a:r>
              <a:rPr lang="tr-TR" sz="2400" dirty="0" smtClean="0"/>
              <a:t>770 ile 799 aralığında EĞİTİM konusu ile ilgili belgelerin bulunduğunu ifade eder.</a:t>
            </a:r>
            <a:endParaRPr lang="tr-TR" sz="24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90</a:t>
            </a:fld>
            <a:endParaRPr lang="tr-TR" dirty="0"/>
          </a:p>
        </p:txBody>
      </p:sp>
      <p:sp>
        <p:nvSpPr>
          <p:cNvPr id="5" name="4 Metin kutusu"/>
          <p:cNvSpPr txBox="1"/>
          <p:nvPr/>
        </p:nvSpPr>
        <p:spPr>
          <a:xfrm>
            <a:off x="7500958" y="2857496"/>
            <a:ext cx="1428760" cy="289310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tr-TR" dirty="0" smtClean="0">
              <a:solidFill>
                <a:srgbClr val="0070C0"/>
              </a:solidFill>
            </a:endParaRPr>
          </a:p>
          <a:p>
            <a:endParaRPr lang="tr-TR" dirty="0" smtClean="0">
              <a:solidFill>
                <a:srgbClr val="0070C0"/>
              </a:solidFill>
            </a:endParaRPr>
          </a:p>
          <a:p>
            <a:endParaRPr lang="tr-TR" dirty="0" smtClean="0">
              <a:solidFill>
                <a:srgbClr val="0070C0"/>
              </a:solidFill>
            </a:endParaRPr>
          </a:p>
          <a:p>
            <a:endParaRPr lang="tr-TR" dirty="0" smtClean="0">
              <a:solidFill>
                <a:srgbClr val="0070C0"/>
              </a:solidFill>
            </a:endParaRPr>
          </a:p>
          <a:p>
            <a:endParaRPr lang="tr-TR" dirty="0" smtClean="0">
              <a:solidFill>
                <a:srgbClr val="0070C0"/>
              </a:solidFill>
            </a:endParaRPr>
          </a:p>
          <a:p>
            <a:endParaRPr lang="tr-TR" dirty="0" smtClean="0">
              <a:solidFill>
                <a:srgbClr val="0070C0"/>
              </a:solidFill>
            </a:endParaRPr>
          </a:p>
          <a:p>
            <a:endParaRPr lang="tr-TR" dirty="0" smtClean="0">
              <a:solidFill>
                <a:srgbClr val="0070C0"/>
              </a:solidFill>
            </a:endParaRPr>
          </a:p>
          <a:p>
            <a:endParaRPr lang="tr-TR" dirty="0" smtClean="0">
              <a:solidFill>
                <a:srgbClr val="0070C0"/>
              </a:solidFill>
            </a:endParaRPr>
          </a:p>
          <a:p>
            <a:endParaRPr lang="tr-TR" dirty="0" smtClean="0">
              <a:solidFill>
                <a:srgbClr val="0070C0"/>
              </a:solidFill>
            </a:endParaRPr>
          </a:p>
          <a:p>
            <a:pPr algn="ctr"/>
            <a:r>
              <a:rPr lang="tr-TR" sz="2000" dirty="0" smtClean="0">
                <a:solidFill>
                  <a:srgbClr val="0070C0"/>
                </a:solidFill>
              </a:rPr>
              <a:t>2013</a:t>
            </a:r>
            <a:endParaRPr lang="tr-TR" sz="2000" dirty="0">
              <a:solidFill>
                <a:srgbClr val="0070C0"/>
              </a:solidFill>
            </a:endParaRPr>
          </a:p>
        </p:txBody>
      </p:sp>
      <p:cxnSp>
        <p:nvCxnSpPr>
          <p:cNvPr id="7" name="6 Düz Bağlayıcı"/>
          <p:cNvCxnSpPr/>
          <p:nvPr/>
        </p:nvCxnSpPr>
        <p:spPr>
          <a:xfrm flipV="1">
            <a:off x="7236296" y="3859216"/>
            <a:ext cx="1264794" cy="1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rot="10800000" flipH="1">
            <a:off x="7143768" y="3429000"/>
            <a:ext cx="14287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7215206" y="5214950"/>
            <a:ext cx="128588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7572396" y="3429000"/>
            <a:ext cx="1285884" cy="400110"/>
          </a:xfrm>
          <a:prstGeom prst="rect">
            <a:avLst/>
          </a:prstGeom>
          <a:noFill/>
        </p:spPr>
        <p:txBody>
          <a:bodyPr wrap="square" rtlCol="0">
            <a:spAutoFit/>
          </a:bodyPr>
          <a:lstStyle/>
          <a:p>
            <a:pPr algn="ctr"/>
            <a:r>
              <a:rPr lang="tr-TR" sz="2000" dirty="0" smtClean="0">
                <a:solidFill>
                  <a:srgbClr val="0070C0"/>
                </a:solidFill>
              </a:rPr>
              <a:t>770</a:t>
            </a:r>
            <a:endParaRPr lang="tr-TR" sz="2000" dirty="0">
              <a:solidFill>
                <a:srgbClr val="0070C0"/>
              </a:solidFill>
            </a:endParaRPr>
          </a:p>
        </p:txBody>
      </p:sp>
      <p:sp>
        <p:nvSpPr>
          <p:cNvPr id="15" name="14 Metin kutusu"/>
          <p:cNvSpPr txBox="1"/>
          <p:nvPr/>
        </p:nvSpPr>
        <p:spPr>
          <a:xfrm>
            <a:off x="7858148" y="3857628"/>
            <a:ext cx="738664" cy="1071570"/>
          </a:xfrm>
          <a:prstGeom prst="rect">
            <a:avLst/>
          </a:prstGeom>
          <a:noFill/>
        </p:spPr>
        <p:txBody>
          <a:bodyPr vert="vert270" wrap="square" rtlCol="0">
            <a:spAutoFit/>
          </a:bodyPr>
          <a:lstStyle/>
          <a:p>
            <a:pPr algn="ctr"/>
            <a:r>
              <a:rPr lang="tr-TR" dirty="0" smtClean="0">
                <a:solidFill>
                  <a:srgbClr val="0070C0"/>
                </a:solidFill>
              </a:rPr>
              <a:t>Eğitim</a:t>
            </a:r>
          </a:p>
          <a:p>
            <a:pPr algn="ctr"/>
            <a:r>
              <a:rPr lang="tr-TR" dirty="0" smtClean="0">
                <a:solidFill>
                  <a:srgbClr val="0070C0"/>
                </a:solidFill>
              </a:rPr>
              <a:t>İşleri</a:t>
            </a:r>
            <a:r>
              <a:rPr lang="tr-TR" dirty="0" smtClean="0">
                <a:solidFill>
                  <a:schemeClr val="bg1"/>
                </a:solidFill>
              </a:rPr>
              <a:t> </a:t>
            </a:r>
            <a:endParaRPr lang="tr-TR" dirty="0">
              <a:solidFill>
                <a:schemeClr val="bg1"/>
              </a:solidFill>
            </a:endParaRPr>
          </a:p>
        </p:txBody>
      </p:sp>
      <p:cxnSp>
        <p:nvCxnSpPr>
          <p:cNvPr id="27" name="26 Düz Ok Bağlayıcısı"/>
          <p:cNvCxnSpPr/>
          <p:nvPr/>
        </p:nvCxnSpPr>
        <p:spPr>
          <a:xfrm flipV="1">
            <a:off x="5072066" y="4216406"/>
            <a:ext cx="1785950" cy="69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p:nvPr/>
        </p:nvCxnSpPr>
        <p:spPr>
          <a:xfrm>
            <a:off x="5572132" y="3929066"/>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p:nvPr/>
        </p:nvCxnSpPr>
        <p:spPr>
          <a:xfrm flipV="1">
            <a:off x="4643438" y="4572008"/>
            <a:ext cx="214314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Düz Ok Bağlayıcısı"/>
          <p:cNvCxnSpPr/>
          <p:nvPr/>
        </p:nvCxnSpPr>
        <p:spPr>
          <a:xfrm>
            <a:off x="6715140" y="507207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1355513" cy="1046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916832"/>
            <a:ext cx="8229600" cy="4176464"/>
          </a:xfrm>
        </p:spPr>
        <p:txBody>
          <a:bodyPr>
            <a:normAutofit/>
          </a:bodyPr>
          <a:lstStyle/>
          <a:p>
            <a:pPr algn="just"/>
            <a:r>
              <a:rPr lang="tr-TR" sz="2800" dirty="0" smtClean="0"/>
              <a:t>Konuların sonunda bulunan ve sonu “</a:t>
            </a:r>
            <a:r>
              <a:rPr lang="tr-TR" sz="2800" dirty="0" smtClean="0">
                <a:solidFill>
                  <a:srgbClr val="0070C0"/>
                </a:solidFill>
              </a:rPr>
              <a:t>9</a:t>
            </a:r>
            <a:r>
              <a:rPr lang="tr-TR" sz="2800" dirty="0" smtClean="0"/>
              <a:t>”ile biten (..9)</a:t>
            </a:r>
            <a:r>
              <a:rPr lang="tr-TR" sz="2800" b="1" dirty="0" smtClean="0"/>
              <a:t>  “</a:t>
            </a:r>
            <a:r>
              <a:rPr lang="tr-TR" sz="2800" b="1" dirty="0" smtClean="0">
                <a:solidFill>
                  <a:srgbClr val="0070C0"/>
                </a:solidFill>
              </a:rPr>
              <a:t>Diğer</a:t>
            </a:r>
            <a:r>
              <a:rPr lang="tr-TR" sz="2800" b="1" dirty="0" smtClean="0"/>
              <a:t>” </a:t>
            </a:r>
            <a:r>
              <a:rPr lang="tr-TR" sz="2800" dirty="0" smtClean="0"/>
              <a:t>adı ile ifadelendirilen konular ise, </a:t>
            </a:r>
            <a:r>
              <a:rPr lang="tr-TR" sz="2800" u="sng" dirty="0" smtClean="0"/>
              <a:t>kendinden önceki konuların</a:t>
            </a:r>
            <a:r>
              <a:rPr lang="tr-TR" sz="2800" dirty="0" smtClean="0"/>
              <a:t> </a:t>
            </a:r>
            <a:r>
              <a:rPr lang="tr-TR" sz="2800" u="sng" dirty="0" smtClean="0"/>
              <a:t>hiç birini ilgilendirmeyen ancak ana konunun bir alt konusu durumundaki  yazıların  kodlanması ve dosyalanması</a:t>
            </a:r>
            <a:r>
              <a:rPr lang="tr-TR" sz="2800" dirty="0" smtClean="0"/>
              <a:t> için kullanılacaktır. </a:t>
            </a:r>
          </a:p>
          <a:p>
            <a:pPr algn="just"/>
            <a:r>
              <a:rPr lang="tr-TR" sz="2800" dirty="0" smtClean="0"/>
              <a:t>Alt konularda bulunan </a:t>
            </a:r>
            <a:r>
              <a:rPr lang="tr-TR" sz="2800" dirty="0" smtClean="0">
                <a:solidFill>
                  <a:srgbClr val="0070C0"/>
                </a:solidFill>
              </a:rPr>
              <a:t>99</a:t>
            </a:r>
            <a:r>
              <a:rPr lang="tr-TR" sz="2800" dirty="0" smtClean="0"/>
              <a:t> ise kendinden önceki alt konulara uymuyorsa kodlanır.</a:t>
            </a:r>
            <a:endParaRPr lang="tr-TR" sz="2800"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91</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2051693" cy="158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a:buNone/>
            </a:pPr>
            <a:r>
              <a:rPr lang="tr-TR" dirty="0" smtClean="0">
                <a:solidFill>
                  <a:schemeClr val="accent4">
                    <a:lumMod val="50000"/>
                  </a:schemeClr>
                </a:solidFill>
              </a:rPr>
              <a:t>   ÖRNEK;</a:t>
            </a:r>
          </a:p>
          <a:p>
            <a:r>
              <a:rPr lang="tr-TR" dirty="0" smtClean="0"/>
              <a:t>Hurda ve/veya ihtiyaç fazlası malzeme satışı yapılacak.</a:t>
            </a:r>
          </a:p>
          <a:p>
            <a:pPr>
              <a:buNone/>
            </a:pPr>
            <a:r>
              <a:rPr lang="tr-TR" dirty="0" smtClean="0"/>
              <a:t>    Ekonomik ömrünü tamamlayan Fotokopi makinasının satışı ile ilgili  yazılacak yazının;</a:t>
            </a:r>
          </a:p>
          <a:p>
            <a:pPr>
              <a:buNone/>
            </a:pPr>
            <a:endParaRPr lang="tr-TR" dirty="0" smtClean="0"/>
          </a:p>
          <a:p>
            <a:pPr>
              <a:buNone/>
            </a:pPr>
            <a:r>
              <a:rPr lang="tr-TR" dirty="0" smtClean="0"/>
              <a:t>		</a:t>
            </a:r>
            <a:r>
              <a:rPr lang="tr-TR" dirty="0" smtClean="0">
                <a:solidFill>
                  <a:srgbClr val="FF0000"/>
                </a:solidFill>
              </a:rPr>
              <a:t>Sayı: ?</a:t>
            </a:r>
          </a:p>
          <a:p>
            <a:pPr>
              <a:buNone/>
            </a:pPr>
            <a:r>
              <a:rPr lang="tr-TR" dirty="0" smtClean="0">
                <a:solidFill>
                  <a:srgbClr val="FF0000"/>
                </a:solidFill>
              </a:rPr>
              <a:t>		Konu: ?</a:t>
            </a:r>
          </a:p>
          <a:p>
            <a:pPr>
              <a:buNone/>
            </a:pPr>
            <a:r>
              <a:rPr lang="tr-TR" dirty="0" smtClean="0">
                <a:solidFill>
                  <a:srgbClr val="FF0000"/>
                </a:solidFill>
              </a:rPr>
              <a:t>		Dosyasının Belirlenmesi:</a:t>
            </a:r>
            <a:endParaRPr lang="tr-TR" dirty="0">
              <a:solidFill>
                <a:srgbClr val="FF0000"/>
              </a:solidFill>
            </a:endParaRPr>
          </a:p>
        </p:txBody>
      </p:sp>
      <p:sp>
        <p:nvSpPr>
          <p:cNvPr id="4" name="3 Slayt Numarası Yer Tutucusu"/>
          <p:cNvSpPr>
            <a:spLocks noGrp="1"/>
          </p:cNvSpPr>
          <p:nvPr>
            <p:ph type="sldNum" sz="quarter" idx="12"/>
          </p:nvPr>
        </p:nvSpPr>
        <p:spPr/>
        <p:txBody>
          <a:bodyPr/>
          <a:lstStyle/>
          <a:p>
            <a:fld id="{87D2BA7A-0AA5-435E-9A92-6869658B5E95}" type="slidenum">
              <a:rPr lang="tr-TR" smtClean="0"/>
              <a:pPr/>
              <a:t>92</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1616585" cy="1248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87D2BA7A-0AA5-435E-9A92-6869658B5E95}" type="slidenum">
              <a:rPr lang="tr-TR" smtClean="0"/>
              <a:pPr/>
              <a:t>93</a:t>
            </a:fld>
            <a:endParaRPr lang="tr-TR" dirty="0"/>
          </a:p>
        </p:txBody>
      </p:sp>
      <p:graphicFrame>
        <p:nvGraphicFramePr>
          <p:cNvPr id="3" name="2 Tablo"/>
          <p:cNvGraphicFramePr>
            <a:graphicFrameLocks noGrp="1"/>
          </p:cNvGraphicFramePr>
          <p:nvPr/>
        </p:nvGraphicFramePr>
        <p:xfrm>
          <a:off x="357158" y="214291"/>
          <a:ext cx="8215372" cy="5214975"/>
        </p:xfrm>
        <a:graphic>
          <a:graphicData uri="http://schemas.openxmlformats.org/drawingml/2006/table">
            <a:tbl>
              <a:tblPr/>
              <a:tblGrid>
                <a:gridCol w="571505"/>
                <a:gridCol w="388733"/>
                <a:gridCol w="408991"/>
                <a:gridCol w="408991"/>
                <a:gridCol w="5548042"/>
                <a:gridCol w="444555"/>
                <a:gridCol w="444555"/>
              </a:tblGrid>
              <a:tr h="347665">
                <a:tc>
                  <a:txBody>
                    <a:bodyPr/>
                    <a:lstStyle/>
                    <a:p>
                      <a:pPr algn="ctr" fontAlgn="ctr"/>
                      <a:r>
                        <a:rPr lang="tr-TR" sz="1600" b="1" i="0" u="none" strike="noStrike" dirty="0">
                          <a:solidFill>
                            <a:srgbClr val="FF00FF"/>
                          </a:solidFill>
                          <a:latin typeface="Verdana"/>
                        </a:rPr>
                        <a:t>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1" u="none" strike="noStrike" dirty="0">
                          <a:latin typeface="Verdana"/>
                        </a:rPr>
                        <a:t>Satış İşlemleri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latin typeface="Verdana"/>
                        </a:rPr>
                        <a:t>Yurt Dışı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Direkt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İhracat Sevkiyatları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İhraç Kayıtlı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DİİB Kapsamında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latin typeface="Verdana"/>
                        </a:rPr>
                        <a:t>Yurt İçi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Kontratlı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Cari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İhaleli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Elektronik Ticaret Şeklinde Satışlar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1" i="0" u="none" strike="noStrike" dirty="0">
                          <a:solidFill>
                            <a:srgbClr val="FF00FF"/>
                          </a:solidFill>
                          <a:latin typeface="Verdana"/>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latin typeface="Verdana"/>
                        </a:rPr>
                        <a:t>Hurda Ve İhtiyaç Fazlası Malzeme Satışları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İhtiyaç Fazlası Malzeme Satışı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FF00FF"/>
                          </a:solidFill>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1" u="none" strike="noStrike" dirty="0">
                          <a:latin typeface="Verdana"/>
                        </a:rPr>
                        <a:t>Ekonomik Ömrünü Tamamlamış Malzeme Satışı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5">
                <a:tc>
                  <a:txBody>
                    <a:bodyPr/>
                    <a:lstStyle/>
                    <a:p>
                      <a:pPr algn="ctr" fontAlgn="ctr"/>
                      <a:r>
                        <a:rPr lang="tr-TR" sz="12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latin typeface="Verdana"/>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latin typeface="Verdana"/>
                        </a:rPr>
                        <a:t>Diğer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3 Metin kutusu"/>
          <p:cNvSpPr txBox="1"/>
          <p:nvPr/>
        </p:nvSpPr>
        <p:spPr>
          <a:xfrm>
            <a:off x="357158" y="5500702"/>
            <a:ext cx="8501122" cy="1323439"/>
          </a:xfrm>
          <a:prstGeom prst="rect">
            <a:avLst/>
          </a:prstGeom>
          <a:noFill/>
        </p:spPr>
        <p:txBody>
          <a:bodyPr wrap="square" rtlCol="0">
            <a:spAutoFit/>
          </a:bodyPr>
          <a:lstStyle/>
          <a:p>
            <a:r>
              <a:rPr lang="tr-TR" sz="2000" dirty="0" smtClean="0"/>
              <a:t>Sayı:</a:t>
            </a:r>
            <a:r>
              <a:rPr lang="tr-TR" sz="2000" dirty="0"/>
              <a:t>42239535</a:t>
            </a:r>
            <a:r>
              <a:rPr lang="tr-TR" sz="2000" dirty="0" smtClean="0">
                <a:solidFill>
                  <a:srgbClr val="FF00FF"/>
                </a:solidFill>
              </a:rPr>
              <a:t>-942.03.02-</a:t>
            </a:r>
            <a:r>
              <a:rPr lang="tr-TR" sz="2000" dirty="0" smtClean="0"/>
              <a:t>Evrak No</a:t>
            </a:r>
          </a:p>
          <a:p>
            <a:r>
              <a:rPr lang="tr-TR" sz="2000" dirty="0" smtClean="0"/>
              <a:t>Konu:Ekonomik Ömrünü Tamamlamış </a:t>
            </a:r>
            <a:r>
              <a:rPr lang="tr-TR" sz="2000" dirty="0"/>
              <a:t>Fotokopi </a:t>
            </a:r>
            <a:r>
              <a:rPr lang="tr-TR" sz="2000" dirty="0" smtClean="0"/>
              <a:t>Makinasının(Malzeme) Satışı</a:t>
            </a:r>
          </a:p>
          <a:p>
            <a:r>
              <a:rPr lang="tr-TR" sz="2000" dirty="0" smtClean="0"/>
              <a:t>Dosyalama: Çok sayıda belge yoksa genel </a:t>
            </a:r>
            <a:r>
              <a:rPr lang="tr-TR" sz="2000" dirty="0" smtClean="0">
                <a:solidFill>
                  <a:srgbClr val="FF00FF"/>
                </a:solidFill>
              </a:rPr>
              <a:t>930</a:t>
            </a:r>
            <a:r>
              <a:rPr lang="tr-TR" sz="2000" dirty="0" smtClean="0"/>
              <a:t> </a:t>
            </a:r>
            <a:r>
              <a:rPr lang="tr-TR" sz="2000" dirty="0" err="1" smtClean="0"/>
              <a:t>nolu</a:t>
            </a:r>
            <a:r>
              <a:rPr lang="tr-TR" sz="2000" dirty="0" smtClean="0"/>
              <a:t> klasörde dosyalanır.</a:t>
            </a:r>
          </a:p>
          <a:p>
            <a:r>
              <a:rPr lang="tr-TR" sz="2000" dirty="0" smtClean="0"/>
              <a:t>                     Çok fazla belge varsa </a:t>
            </a:r>
            <a:r>
              <a:rPr lang="tr-TR" sz="2000" dirty="0" smtClean="0">
                <a:solidFill>
                  <a:srgbClr val="FF00FF"/>
                </a:solidFill>
              </a:rPr>
              <a:t>942 Satış İşlemleri </a:t>
            </a:r>
            <a:r>
              <a:rPr lang="tr-TR" sz="2000" dirty="0" smtClean="0"/>
              <a:t>klasöründe dosyalanır.</a:t>
            </a:r>
            <a:endParaRPr lang="tr-TR" sz="2000" dirty="0"/>
          </a:p>
        </p:txBody>
      </p:sp>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dirty="0" smtClean="0">
                <a:solidFill>
                  <a:srgbClr val="00B050"/>
                </a:solidFill>
              </a:rPr>
              <a:t>ÖRNEK;</a:t>
            </a:r>
          </a:p>
          <a:p>
            <a:pPr>
              <a:buNone/>
            </a:pPr>
            <a:r>
              <a:rPr lang="tr-TR" dirty="0" smtClean="0"/>
              <a:t>    İslami İlimler Fakültesinde görevli Memur Sadık </a:t>
            </a:r>
            <a:r>
              <a:rPr lang="tr-TR" dirty="0" err="1" smtClean="0"/>
              <a:t>Sosan</a:t>
            </a:r>
            <a:r>
              <a:rPr lang="tr-TR" dirty="0" smtClean="0"/>
              <a:t> yüksek lisans programını tamamlamıştır.Terfi ve intibak işlemleri için yazılacak yazının;</a:t>
            </a:r>
          </a:p>
          <a:p>
            <a:pPr>
              <a:buNone/>
            </a:pPr>
            <a:endParaRPr lang="tr-TR" dirty="0" smtClean="0"/>
          </a:p>
          <a:p>
            <a:pPr>
              <a:buNone/>
            </a:pPr>
            <a:r>
              <a:rPr lang="tr-TR" dirty="0" smtClean="0"/>
              <a:t>			</a:t>
            </a:r>
            <a:r>
              <a:rPr lang="tr-TR" dirty="0" smtClean="0">
                <a:solidFill>
                  <a:srgbClr val="FF0000"/>
                </a:solidFill>
              </a:rPr>
              <a:t>Sayı: ?</a:t>
            </a:r>
          </a:p>
          <a:p>
            <a:pPr>
              <a:buNone/>
            </a:pPr>
            <a:r>
              <a:rPr lang="tr-TR" dirty="0" smtClean="0">
                <a:solidFill>
                  <a:srgbClr val="FF0000"/>
                </a:solidFill>
              </a:rPr>
              <a:t>			Konu: ?</a:t>
            </a:r>
          </a:p>
          <a:p>
            <a:pPr>
              <a:buNone/>
            </a:pPr>
            <a:r>
              <a:rPr lang="tr-TR" dirty="0" smtClean="0">
                <a:solidFill>
                  <a:srgbClr val="FF0000"/>
                </a:solidFill>
              </a:rPr>
              <a:t>			Dosyasının Belirlenmesi</a:t>
            </a:r>
            <a:r>
              <a:rPr lang="tr-TR" dirty="0" smtClean="0"/>
              <a:t>: </a:t>
            </a:r>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94</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1616585" cy="1248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87D2BA7A-0AA5-435E-9A92-6869658B5E95}" type="slidenum">
              <a:rPr lang="tr-TR" smtClean="0"/>
              <a:pPr/>
              <a:t>95</a:t>
            </a:fld>
            <a:endParaRPr lang="tr-TR" dirty="0"/>
          </a:p>
        </p:txBody>
      </p:sp>
      <p:graphicFrame>
        <p:nvGraphicFramePr>
          <p:cNvPr id="3" name="2 Tablo"/>
          <p:cNvGraphicFramePr>
            <a:graphicFrameLocks noGrp="1"/>
          </p:cNvGraphicFramePr>
          <p:nvPr/>
        </p:nvGraphicFramePr>
        <p:xfrm>
          <a:off x="357157" y="428600"/>
          <a:ext cx="8429685" cy="4714918"/>
        </p:xfrm>
        <a:graphic>
          <a:graphicData uri="http://schemas.openxmlformats.org/drawingml/2006/table">
            <a:tbl>
              <a:tblPr/>
              <a:tblGrid>
                <a:gridCol w="623624"/>
                <a:gridCol w="537608"/>
                <a:gridCol w="494600"/>
                <a:gridCol w="494600"/>
                <a:gridCol w="6279253"/>
              </a:tblGrid>
              <a:tr h="362686">
                <a:tc>
                  <a:txBody>
                    <a:bodyPr/>
                    <a:lstStyle/>
                    <a:p>
                      <a:pPr algn="ctr" fontAlgn="ctr"/>
                      <a:r>
                        <a:rPr lang="tr-TR" sz="1400" b="1" i="0" u="none" strike="noStrike" dirty="0">
                          <a:solidFill>
                            <a:srgbClr val="FF00FF"/>
                          </a:solidFill>
                          <a:latin typeface="Verdana"/>
                        </a:rPr>
                        <a:t>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1" u="none" strike="noStrike">
                          <a:latin typeface="Verdana"/>
                        </a:rPr>
                        <a:t>Personel Özlük İşleri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Verdana"/>
                        </a:rPr>
                        <a:t>İşe Giriş Belgeleri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Verdana"/>
                        </a:rPr>
                        <a:t>Atama İşleri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1" u="none" strike="noStrike" dirty="0">
                          <a:latin typeface="Verdana"/>
                        </a:rPr>
                        <a:t>Asaleten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1" u="none" strike="noStrike" dirty="0">
                          <a:latin typeface="Verdana"/>
                        </a:rPr>
                        <a:t>Vekaleten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1" u="none" strike="noStrike" dirty="0">
                          <a:latin typeface="Verdana"/>
                        </a:rPr>
                        <a:t>Tedviren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FF00FF"/>
                          </a:solidFill>
                          <a:latin typeface="Verdana"/>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Verdana"/>
                        </a:rPr>
                        <a:t>Terfi ve İntibak İşlemleri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1" u="none" strike="noStrike" dirty="0">
                          <a:latin typeface="Verdana"/>
                        </a:rPr>
                        <a:t>Terfi İşleri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FF00FF"/>
                          </a:solidFill>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1" u="none" strike="noStrike" dirty="0">
                          <a:latin typeface="Verdana"/>
                        </a:rPr>
                        <a:t>İntibak İşleri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Verdana"/>
                        </a:rPr>
                        <a:t>Hizmet Değerlendirmesi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FF"/>
                          </a:solidFill>
                          <a:latin typeface="Verdana"/>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Verdana"/>
                        </a:rPr>
                        <a:t>Öğrenim Değerlendirmesi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Verdana"/>
                        </a:rPr>
                        <a:t>Hizmet Cetveli ve Hizmet Belgesi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686">
                <a:tc>
                  <a:txBody>
                    <a:bodyPr/>
                    <a:lstStyle/>
                    <a:p>
                      <a:pPr algn="ctr" fontAlgn="ctr"/>
                      <a:r>
                        <a:rPr lang="tr-TR" sz="1400" b="1"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latin typeface="Verdana"/>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Verdana"/>
                        </a:rPr>
                        <a:t>İzin İşleri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3 Metin kutusu"/>
          <p:cNvSpPr txBox="1"/>
          <p:nvPr/>
        </p:nvSpPr>
        <p:spPr>
          <a:xfrm>
            <a:off x="642910" y="5286388"/>
            <a:ext cx="7500990" cy="1015663"/>
          </a:xfrm>
          <a:prstGeom prst="rect">
            <a:avLst/>
          </a:prstGeom>
          <a:noFill/>
        </p:spPr>
        <p:txBody>
          <a:bodyPr wrap="square" rtlCol="0">
            <a:spAutoFit/>
          </a:bodyPr>
          <a:lstStyle/>
          <a:p>
            <a:r>
              <a:rPr lang="tr-TR" sz="2000" dirty="0" smtClean="0"/>
              <a:t>Sayı: </a:t>
            </a:r>
            <a:r>
              <a:rPr lang="tr-TR" sz="2000" dirty="0"/>
              <a:t>10828007-</a:t>
            </a:r>
            <a:r>
              <a:rPr lang="tr-TR" sz="2000" dirty="0" smtClean="0">
                <a:solidFill>
                  <a:srgbClr val="FF00FF"/>
                </a:solidFill>
              </a:rPr>
              <a:t>903.03.02.02</a:t>
            </a:r>
            <a:r>
              <a:rPr lang="tr-TR" sz="2000" dirty="0" smtClean="0"/>
              <a:t>-Evrak No</a:t>
            </a:r>
          </a:p>
          <a:p>
            <a:r>
              <a:rPr lang="tr-TR" sz="2000" dirty="0" smtClean="0"/>
              <a:t>Konu:Öğrenim Değerlendirmesi</a:t>
            </a:r>
          </a:p>
          <a:p>
            <a:r>
              <a:rPr lang="tr-TR" sz="2000" dirty="0" smtClean="0"/>
              <a:t>Dosyalama: Kişilerin özlük dosyalarında dosyalanır.</a:t>
            </a:r>
            <a:endParaRPr lang="tr-TR" sz="20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1071546"/>
            <a:ext cx="8229600" cy="1143000"/>
          </a:xfrm>
        </p:spPr>
        <p:txBody>
          <a:bodyPr>
            <a:noAutofit/>
          </a:bodyPr>
          <a:lstStyle/>
          <a:p>
            <a:r>
              <a:rPr lang="tr-TR" sz="4000" dirty="0" smtClean="0">
                <a:solidFill>
                  <a:srgbClr val="FF0000"/>
                </a:solidFill>
              </a:rPr>
              <a:t>DOSYALAMA İŞLEMLERİNDE DİKKAT EDİLECEK HUSUSLAR:</a:t>
            </a:r>
            <a:endParaRPr lang="tr-TR" sz="4000" dirty="0">
              <a:solidFill>
                <a:srgbClr val="FF0000"/>
              </a:solidFill>
            </a:endParaRPr>
          </a:p>
        </p:txBody>
      </p:sp>
      <p:sp>
        <p:nvSpPr>
          <p:cNvPr id="3" name="2 İçerik Yer Tutucusu"/>
          <p:cNvSpPr>
            <a:spLocks noGrp="1"/>
          </p:cNvSpPr>
          <p:nvPr>
            <p:ph idx="1"/>
          </p:nvPr>
        </p:nvSpPr>
        <p:spPr>
          <a:xfrm>
            <a:off x="428596" y="2468880"/>
            <a:ext cx="8229600" cy="3317574"/>
          </a:xfrm>
        </p:spPr>
        <p:txBody>
          <a:bodyPr>
            <a:normAutofit lnSpcReduction="10000"/>
          </a:bodyPr>
          <a:lstStyle/>
          <a:p>
            <a:r>
              <a:rPr lang="tr-TR" dirty="0" smtClean="0"/>
              <a:t>Yıl içerisinde herhangi bir faaliyet ile ilgili az sayıda belge oluşmuşsa, ana konu adı altında dosya açılır ve belgeler bu dosyada toplanır.</a:t>
            </a:r>
          </a:p>
          <a:p>
            <a:r>
              <a:rPr lang="tr-TR" dirty="0" smtClean="0"/>
              <a:t>Faaliyetle ilgili yoğun belge teşekkül etmesi halinde ise, alt konu başlıkları kullanılmak suretiyle dosya açılmalıdır.</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96</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1184537" cy="914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1143000"/>
          </a:xfrm>
        </p:spPr>
        <p:txBody>
          <a:bodyPr>
            <a:normAutofit/>
          </a:bodyPr>
          <a:lstStyle/>
          <a:p>
            <a:r>
              <a:rPr lang="tr-TR" sz="2800" dirty="0" smtClean="0">
                <a:solidFill>
                  <a:srgbClr val="FF0000"/>
                </a:solidFill>
              </a:rPr>
              <a:t>Alt Konulara </a:t>
            </a:r>
            <a:r>
              <a:rPr lang="tr-TR" sz="2800" dirty="0" err="1" smtClean="0">
                <a:solidFill>
                  <a:srgbClr val="FF0000"/>
                </a:solidFill>
              </a:rPr>
              <a:t>Aİt</a:t>
            </a:r>
            <a:r>
              <a:rPr lang="tr-TR" sz="2800" dirty="0" smtClean="0">
                <a:solidFill>
                  <a:srgbClr val="FF0000"/>
                </a:solidFill>
              </a:rPr>
              <a:t> KayItlarIn Genel Konu AltInda  Tek Dosyada (Klasör) ToplanmasI</a:t>
            </a:r>
            <a:endParaRPr lang="tr-TR" sz="2800" dirty="0">
              <a:solidFill>
                <a:srgbClr val="FF0000"/>
              </a:solidFill>
            </a:endParaRPr>
          </a:p>
        </p:txBody>
      </p:sp>
      <p:pic>
        <p:nvPicPr>
          <p:cNvPr id="4097" name="Picture 1" descr="C:\Users\acer\Pictures\Resim1.png"/>
          <p:cNvPicPr>
            <a:picLocks noGrp="1" noChangeAspect="1" noChangeArrowheads="1"/>
          </p:cNvPicPr>
          <p:nvPr>
            <p:ph idx="1"/>
          </p:nvPr>
        </p:nvPicPr>
        <p:blipFill>
          <a:blip r:embed="rId2" cstate="print"/>
          <a:srcRect/>
          <a:stretch>
            <a:fillRect/>
          </a:stretch>
        </p:blipFill>
        <p:spPr bwMode="auto">
          <a:xfrm>
            <a:off x="2285984" y="2000240"/>
            <a:ext cx="1536065" cy="2286016"/>
          </a:xfrm>
          <a:prstGeom prst="rect">
            <a:avLst/>
          </a:prstGeom>
          <a:noFill/>
        </p:spPr>
      </p:pic>
      <p:sp>
        <p:nvSpPr>
          <p:cNvPr id="4" name="3 Slayt Numarası Yer Tutucusu"/>
          <p:cNvSpPr>
            <a:spLocks noGrp="1"/>
          </p:cNvSpPr>
          <p:nvPr>
            <p:ph type="sldNum" sz="quarter" idx="12"/>
          </p:nvPr>
        </p:nvSpPr>
        <p:spPr/>
        <p:txBody>
          <a:bodyPr/>
          <a:lstStyle/>
          <a:p>
            <a:fld id="{87D2BA7A-0AA5-435E-9A92-6869658B5E95}" type="slidenum">
              <a:rPr lang="tr-TR" smtClean="0"/>
              <a:pPr/>
              <a:t>97</a:t>
            </a:fld>
            <a:endParaRPr lang="tr-TR" dirty="0"/>
          </a:p>
        </p:txBody>
      </p:sp>
      <p:sp>
        <p:nvSpPr>
          <p:cNvPr id="5" name="4 Küp"/>
          <p:cNvSpPr/>
          <p:nvPr/>
        </p:nvSpPr>
        <p:spPr>
          <a:xfrm>
            <a:off x="6929454" y="2500306"/>
            <a:ext cx="1643074" cy="3714776"/>
          </a:xfrm>
          <a:prstGeom prst="cub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6929454" y="3429000"/>
            <a:ext cx="1214446" cy="400110"/>
          </a:xfrm>
          <a:prstGeom prst="rect">
            <a:avLst/>
          </a:prstGeom>
          <a:noFill/>
          <a:ln>
            <a:solidFill>
              <a:schemeClr val="tx1"/>
            </a:solidFill>
          </a:ln>
        </p:spPr>
        <p:txBody>
          <a:bodyPr wrap="square" rtlCol="0">
            <a:spAutoFit/>
          </a:bodyPr>
          <a:lstStyle/>
          <a:p>
            <a:pPr algn="ctr"/>
            <a:r>
              <a:rPr lang="tr-TR" sz="2000" dirty="0" smtClean="0"/>
              <a:t>620</a:t>
            </a:r>
            <a:endParaRPr lang="tr-TR" sz="2000" dirty="0"/>
          </a:p>
        </p:txBody>
      </p:sp>
      <p:sp>
        <p:nvSpPr>
          <p:cNvPr id="8" name="7 Metin kutusu"/>
          <p:cNvSpPr txBox="1"/>
          <p:nvPr/>
        </p:nvSpPr>
        <p:spPr>
          <a:xfrm>
            <a:off x="6929454" y="3857628"/>
            <a:ext cx="1292662" cy="1571636"/>
          </a:xfrm>
          <a:prstGeom prst="rect">
            <a:avLst/>
          </a:prstGeom>
          <a:noFill/>
        </p:spPr>
        <p:txBody>
          <a:bodyPr vert="vert270" wrap="square" rtlCol="0">
            <a:spAutoFit/>
          </a:bodyPr>
          <a:lstStyle/>
          <a:p>
            <a:pPr algn="ctr"/>
            <a:r>
              <a:rPr lang="tr-TR" dirty="0" smtClean="0"/>
              <a:t>BASIN ve HALKLA İLİŞKİLER</a:t>
            </a:r>
          </a:p>
          <a:p>
            <a:pPr algn="ctr"/>
            <a:endParaRPr lang="tr-TR" dirty="0"/>
          </a:p>
        </p:txBody>
      </p:sp>
      <p:sp>
        <p:nvSpPr>
          <p:cNvPr id="9" name="8 Metin kutusu"/>
          <p:cNvSpPr txBox="1"/>
          <p:nvPr/>
        </p:nvSpPr>
        <p:spPr>
          <a:xfrm>
            <a:off x="6929454" y="5786454"/>
            <a:ext cx="1214446" cy="400110"/>
          </a:xfrm>
          <a:prstGeom prst="rect">
            <a:avLst/>
          </a:prstGeom>
          <a:noFill/>
          <a:ln>
            <a:solidFill>
              <a:schemeClr val="tx1"/>
            </a:solidFill>
          </a:ln>
        </p:spPr>
        <p:txBody>
          <a:bodyPr wrap="square" rtlCol="0">
            <a:spAutoFit/>
          </a:bodyPr>
          <a:lstStyle/>
          <a:p>
            <a:pPr algn="ctr"/>
            <a:r>
              <a:rPr lang="tr-TR" sz="2000" dirty="0" smtClean="0"/>
              <a:t>2013</a:t>
            </a:r>
            <a:endParaRPr lang="tr-TR" sz="2000" dirty="0"/>
          </a:p>
        </p:txBody>
      </p:sp>
      <p:sp>
        <p:nvSpPr>
          <p:cNvPr id="10" name="9 Akış Çizelgesi: İç Depolama"/>
          <p:cNvSpPr/>
          <p:nvPr/>
        </p:nvSpPr>
        <p:spPr>
          <a:xfrm>
            <a:off x="428596" y="2000240"/>
            <a:ext cx="1500198" cy="228601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928662" y="2285992"/>
            <a:ext cx="857256" cy="15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428596" y="2214554"/>
            <a:ext cx="461665" cy="1604111"/>
          </a:xfrm>
          <a:prstGeom prst="rect">
            <a:avLst/>
          </a:prstGeom>
          <a:noFill/>
        </p:spPr>
        <p:txBody>
          <a:bodyPr vert="vert270" wrap="square" rtlCol="0">
            <a:spAutoFit/>
          </a:bodyPr>
          <a:lstStyle/>
          <a:p>
            <a:r>
              <a:rPr lang="tr-TR" dirty="0" smtClean="0">
                <a:solidFill>
                  <a:srgbClr val="0070C0"/>
                </a:solidFill>
              </a:rPr>
              <a:t>621 Basın İşleri</a:t>
            </a:r>
            <a:endParaRPr lang="tr-TR" dirty="0">
              <a:solidFill>
                <a:srgbClr val="0070C0"/>
              </a:solidFill>
            </a:endParaRPr>
          </a:p>
        </p:txBody>
      </p:sp>
      <p:sp>
        <p:nvSpPr>
          <p:cNvPr id="14" name="13 Dikdörtgen"/>
          <p:cNvSpPr/>
          <p:nvPr/>
        </p:nvSpPr>
        <p:spPr>
          <a:xfrm>
            <a:off x="2928926" y="2357430"/>
            <a:ext cx="785818" cy="15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2214546" y="2071678"/>
            <a:ext cx="738664" cy="2071702"/>
          </a:xfrm>
          <a:prstGeom prst="rect">
            <a:avLst/>
          </a:prstGeom>
          <a:noFill/>
        </p:spPr>
        <p:txBody>
          <a:bodyPr vert="vert270" wrap="square" rtlCol="0">
            <a:spAutoFit/>
          </a:bodyPr>
          <a:lstStyle/>
          <a:p>
            <a:r>
              <a:rPr lang="tr-TR" dirty="0" smtClean="0">
                <a:solidFill>
                  <a:schemeClr val="bg1"/>
                </a:solidFill>
              </a:rPr>
              <a:t>621 .04Basında Yer Alan Haberler</a:t>
            </a:r>
            <a:endParaRPr lang="tr-TR" dirty="0">
              <a:solidFill>
                <a:schemeClr val="bg1"/>
              </a:solidFill>
            </a:endParaRPr>
          </a:p>
        </p:txBody>
      </p:sp>
      <p:sp>
        <p:nvSpPr>
          <p:cNvPr id="16" name="15 Akış Çizelgesi: İç Depolama"/>
          <p:cNvSpPr/>
          <p:nvPr/>
        </p:nvSpPr>
        <p:spPr>
          <a:xfrm>
            <a:off x="4214810" y="2000240"/>
            <a:ext cx="1500198" cy="228601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4786314" y="2357430"/>
            <a:ext cx="857256" cy="15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Metin kutusu"/>
          <p:cNvSpPr txBox="1"/>
          <p:nvPr/>
        </p:nvSpPr>
        <p:spPr>
          <a:xfrm>
            <a:off x="4143372" y="2143116"/>
            <a:ext cx="738664" cy="2071702"/>
          </a:xfrm>
          <a:prstGeom prst="rect">
            <a:avLst/>
          </a:prstGeom>
          <a:noFill/>
        </p:spPr>
        <p:txBody>
          <a:bodyPr vert="vert270" wrap="square" rtlCol="0">
            <a:spAutoFit/>
          </a:bodyPr>
          <a:lstStyle/>
          <a:p>
            <a:r>
              <a:rPr lang="tr-TR" dirty="0" smtClean="0">
                <a:solidFill>
                  <a:srgbClr val="0070C0"/>
                </a:solidFill>
              </a:rPr>
              <a:t>622Talep Şikayet Görüşler</a:t>
            </a:r>
            <a:endParaRPr lang="tr-TR" dirty="0">
              <a:solidFill>
                <a:srgbClr val="0070C0"/>
              </a:solidFill>
            </a:endParaRPr>
          </a:p>
        </p:txBody>
      </p:sp>
      <p:cxnSp>
        <p:nvCxnSpPr>
          <p:cNvPr id="20" name="19 Şekil"/>
          <p:cNvCxnSpPr>
            <a:stCxn id="10" idx="2"/>
          </p:cNvCxnSpPr>
          <p:nvPr/>
        </p:nvCxnSpPr>
        <p:spPr>
          <a:xfrm rot="16200000" flipH="1">
            <a:off x="3089661" y="2375289"/>
            <a:ext cx="1714512" cy="553644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Şekil"/>
          <p:cNvCxnSpPr>
            <a:stCxn id="4097" idx="2"/>
          </p:cNvCxnSpPr>
          <p:nvPr/>
        </p:nvCxnSpPr>
        <p:spPr>
          <a:xfrm rot="16200000" flipH="1">
            <a:off x="4277355" y="3062917"/>
            <a:ext cx="1143008" cy="35896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Şekil"/>
          <p:cNvCxnSpPr>
            <a:stCxn id="16" idx="2"/>
          </p:cNvCxnSpPr>
          <p:nvPr/>
        </p:nvCxnSpPr>
        <p:spPr>
          <a:xfrm rot="16200000" flipH="1">
            <a:off x="5411396" y="3839768"/>
            <a:ext cx="714380" cy="160735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Şekil"/>
          <p:cNvCxnSpPr/>
          <p:nvPr/>
        </p:nvCxnSpPr>
        <p:spPr>
          <a:xfrm rot="16200000" flipH="1">
            <a:off x="3125381" y="2375291"/>
            <a:ext cx="1714512" cy="5536445"/>
          </a:xfrm>
          <a:prstGeom prst="bentConnector2">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29 Şekil"/>
          <p:cNvCxnSpPr/>
          <p:nvPr/>
        </p:nvCxnSpPr>
        <p:spPr>
          <a:xfrm rot="16200000" flipH="1">
            <a:off x="4313075" y="3062919"/>
            <a:ext cx="1143008" cy="3589685"/>
          </a:xfrm>
          <a:prstGeom prst="bentConnector2">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30 Şekil"/>
          <p:cNvCxnSpPr/>
          <p:nvPr/>
        </p:nvCxnSpPr>
        <p:spPr>
          <a:xfrm rot="16200000" flipH="1">
            <a:off x="5447116" y="3839770"/>
            <a:ext cx="714380" cy="1607355"/>
          </a:xfrm>
          <a:prstGeom prst="bentConnector2">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smtClean="0">
                <a:solidFill>
                  <a:srgbClr val="00B050"/>
                </a:solidFill>
              </a:rPr>
              <a:t>Birimler, asli faaliyetlerinin yer aldığı bölümlerin dışındaki dosya konuları ile de dosya açabileceklerdir!</a:t>
            </a:r>
          </a:p>
          <a:p>
            <a:endParaRPr lang="tr-TR" dirty="0" smtClean="0"/>
          </a:p>
          <a:p>
            <a:r>
              <a:rPr lang="tr-TR" dirty="0" smtClean="0"/>
              <a:t>Ana hizmet, yardımcı hizmet, danışma ve denetim faaliyetlerine ilişkin dosya konularının ilgili bulunduğu faaliyetin altında yer alması, bu faaliyetlere ait alanların sadece o hizmeti yürüten birimin kullanımına açık olduğu anlamına gelmemelidir.Diğer birimlerinde kullanımına açık olmalıdır.(Gizlilik hariç)</a:t>
            </a:r>
          </a:p>
          <a:p>
            <a:pPr>
              <a:buNone/>
            </a:pPr>
            <a:endParaRPr lang="tr-TR" dirty="0" smtClean="0"/>
          </a:p>
          <a:p>
            <a:pPr>
              <a:buNone/>
            </a:pPr>
            <a:endParaRPr lang="tr-TR" dirty="0" smtClean="0">
              <a:solidFill>
                <a:srgbClr val="FF0000"/>
              </a:solidFill>
            </a:endParaRP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98</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1616585" cy="1248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12776"/>
            <a:ext cx="8229600" cy="3816424"/>
          </a:xfrm>
        </p:spPr>
        <p:txBody>
          <a:bodyPr>
            <a:normAutofit fontScale="85000" lnSpcReduction="10000"/>
          </a:bodyPr>
          <a:lstStyle/>
          <a:p>
            <a:pPr algn="just"/>
            <a:r>
              <a:rPr lang="tr-TR" dirty="0" smtClean="0"/>
              <a:t>Hazırlanan yazının </a:t>
            </a:r>
            <a:r>
              <a:rPr lang="tr-TR" dirty="0" smtClean="0">
                <a:solidFill>
                  <a:srgbClr val="0070C0"/>
                </a:solidFill>
              </a:rPr>
              <a:t>dosya numarasının tespitinde</a:t>
            </a:r>
            <a:r>
              <a:rPr lang="tr-TR" dirty="0" smtClean="0"/>
              <a:t>, nerede dosyalanması gerektiği düşüncesinden hareketle dosya numarası belirlenmelidir.</a:t>
            </a:r>
          </a:p>
          <a:p>
            <a:pPr algn="just"/>
            <a:endParaRPr lang="tr-TR" dirty="0" smtClean="0"/>
          </a:p>
          <a:p>
            <a:pPr algn="just"/>
            <a:r>
              <a:rPr lang="tr-TR" dirty="0" smtClean="0"/>
              <a:t>Birden fazla dosya numarası verilebileceği durumlarda ağırlıklı konu dosya numarası olarak belirlenir.</a:t>
            </a:r>
          </a:p>
          <a:p>
            <a:pPr algn="just">
              <a:buNone/>
            </a:pPr>
            <a:r>
              <a:rPr lang="tr-TR" dirty="0" smtClean="0"/>
              <a:t>    Gerekiyorsa yazının bir örneği diğer dosyaya konabilecektir.</a:t>
            </a:r>
          </a:p>
          <a:p>
            <a:endParaRPr lang="tr-TR" dirty="0"/>
          </a:p>
        </p:txBody>
      </p:sp>
      <p:sp>
        <p:nvSpPr>
          <p:cNvPr id="4" name="3 Slayt Numarası Yer Tutucusu"/>
          <p:cNvSpPr>
            <a:spLocks noGrp="1"/>
          </p:cNvSpPr>
          <p:nvPr>
            <p:ph type="sldNum" sz="quarter" idx="12"/>
          </p:nvPr>
        </p:nvSpPr>
        <p:spPr/>
        <p:txBody>
          <a:bodyPr/>
          <a:lstStyle/>
          <a:p>
            <a:fld id="{87D2BA7A-0AA5-435E-9A92-6869658B5E95}" type="slidenum">
              <a:rPr lang="tr-TR" smtClean="0"/>
              <a:pPr/>
              <a:t>99</a:t>
            </a:fld>
            <a:endParaRPr lang="tr-TR" dirty="0"/>
          </a:p>
        </p:txBody>
      </p:sp>
      <p:pic>
        <p:nvPicPr>
          <p:cNvPr id="5" name="Picture 2" descr="C:\Users\SH\Desktop\logom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95" y="188640"/>
            <a:ext cx="1616585" cy="1248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13418</TotalTime>
  <Words>5291</Words>
  <Application>Microsoft Office PowerPoint</Application>
  <PresentationFormat>Ekran Gösterisi (4:3)</PresentationFormat>
  <Paragraphs>1783</Paragraphs>
  <Slides>118</Slides>
  <Notes>0</Notes>
  <HiddenSlides>0</HiddenSlides>
  <MMClips>0</MMClips>
  <ScaleCrop>false</ScaleCrop>
  <HeadingPairs>
    <vt:vector size="4" baseType="variant">
      <vt:variant>
        <vt:lpstr>Tema</vt:lpstr>
      </vt:variant>
      <vt:variant>
        <vt:i4>1</vt:i4>
      </vt:variant>
      <vt:variant>
        <vt:lpstr>Slayt Başlıkları</vt:lpstr>
      </vt:variant>
      <vt:variant>
        <vt:i4>118</vt:i4>
      </vt:variant>
    </vt:vector>
  </HeadingPairs>
  <TitlesOfParts>
    <vt:vector size="119" baseType="lpstr">
      <vt:lpstr>Gezinti</vt:lpstr>
      <vt:lpstr> </vt:lpstr>
      <vt:lpstr>HEDEFLER</vt:lpstr>
      <vt:lpstr>MEVZUAT</vt:lpstr>
      <vt:lpstr>  TANIMLAR</vt:lpstr>
      <vt:lpstr> </vt:lpstr>
      <vt:lpstr>  TANIMLAR</vt:lpstr>
      <vt:lpstr>  TANIMLAR</vt:lpstr>
      <vt:lpstr>     NÜSHA SAYISI</vt:lpstr>
      <vt:lpstr>     BELGE BOYUTU</vt:lpstr>
      <vt:lpstr>YAZI TİPİ ve KARAKTER BOYUTU</vt:lpstr>
      <vt:lpstr>YazI AlanI;</vt:lpstr>
      <vt:lpstr>RESMİ YAZILARIN BÖLÜMLERİ</vt:lpstr>
      <vt:lpstr>PowerPoint Sunusu</vt:lpstr>
      <vt:lpstr>SAYI ve EVRAK KAYIT NUMARASI;</vt:lpstr>
      <vt:lpstr>PowerPoint Sunusu</vt:lpstr>
      <vt:lpstr>TARİH ;</vt:lpstr>
      <vt:lpstr>KONU;</vt:lpstr>
      <vt:lpstr>ÖRNEK:TARİH ve KONU</vt:lpstr>
      <vt:lpstr>MUHATAP (GÖNDERİLEN MAKAM)</vt:lpstr>
      <vt:lpstr>GÖNDERİLEN MAKAM;</vt:lpstr>
      <vt:lpstr>ÖRNEK:GÖNDERİLEN MAKAM</vt:lpstr>
      <vt:lpstr>ÖRNEK:GÖNDERİLEN MAKAM</vt:lpstr>
      <vt:lpstr>ÖRNEK:GÖNDERİLEN MAKAM</vt:lpstr>
      <vt:lpstr>İLGİ;</vt:lpstr>
      <vt:lpstr>İLGİ;</vt:lpstr>
      <vt:lpstr>ÖRNEK:İLGİ</vt:lpstr>
      <vt:lpstr>ÖRNEK:İLGİ</vt:lpstr>
      <vt:lpstr>METİN;</vt:lpstr>
      <vt:lpstr>ÖRNEK:METİN</vt:lpstr>
      <vt:lpstr>METİN;</vt:lpstr>
      <vt:lpstr>METİN;</vt:lpstr>
      <vt:lpstr>METİN;</vt:lpstr>
      <vt:lpstr>İMZA;</vt:lpstr>
      <vt:lpstr>İMZA;</vt:lpstr>
      <vt:lpstr>ÖRNEK:İMZA</vt:lpstr>
      <vt:lpstr>ÖRNEK:İMZA</vt:lpstr>
      <vt:lpstr>ÖRNEK:İMZA</vt:lpstr>
      <vt:lpstr>ONAY;</vt:lpstr>
      <vt:lpstr>ÖRNEK:ONAY</vt:lpstr>
      <vt:lpstr>ONAY;</vt:lpstr>
      <vt:lpstr>ÖRNEK:ONAY</vt:lpstr>
      <vt:lpstr>EKLER;</vt:lpstr>
      <vt:lpstr>ÖRNEK:EKLER</vt:lpstr>
      <vt:lpstr>DAĞITIM;</vt:lpstr>
      <vt:lpstr>ÖRNEK:DAĞITIM</vt:lpstr>
      <vt:lpstr>PARAF;</vt:lpstr>
      <vt:lpstr>ÖRNEK:PARAF</vt:lpstr>
      <vt:lpstr>KOORDİNASYON;</vt:lpstr>
      <vt:lpstr>ÖRNEK:KOORDİNASYON</vt:lpstr>
      <vt:lpstr>ADRES;</vt:lpstr>
      <vt:lpstr>ÖRNEK:ADRES</vt:lpstr>
      <vt:lpstr>GİZLİ YAZILAR;</vt:lpstr>
      <vt:lpstr>İVEDİ ve GÜNLÜ YAZILAR,TEKİT YAZISI;</vt:lpstr>
      <vt:lpstr>FAKS YAZILARI;</vt:lpstr>
      <vt:lpstr>PowerPoint Sunusu</vt:lpstr>
      <vt:lpstr>SAYFA NUMARASI;</vt:lpstr>
      <vt:lpstr>ASLINA UYGUNLUK ONAYI;</vt:lpstr>
      <vt:lpstr>KAYIT KAŞESİ;</vt:lpstr>
      <vt:lpstr>YAZILARIN GÖNDERİLMESİ;</vt:lpstr>
      <vt:lpstr>GİZLİ YAZILARIN ALINMASI;</vt:lpstr>
      <vt:lpstr>PowerPoint Sunusu</vt:lpstr>
      <vt:lpstr>PowerPoint Sunusu</vt:lpstr>
      <vt:lpstr> </vt:lpstr>
      <vt:lpstr> </vt:lpstr>
      <vt:lpstr>HEDEFLER</vt:lpstr>
      <vt:lpstr>MEVZUAT</vt:lpstr>
      <vt:lpstr>  STANDART DOSYA PLANI NEDİR?</vt:lpstr>
      <vt:lpstr>  STANDART DOSYA PLANI </vt:lpstr>
      <vt:lpstr>Dosyalama Hİzmetlerİnde Standartlaşma İle; </vt:lpstr>
      <vt:lpstr>Dosyalama Hİzmetlerİnde Standartlaşma İle; </vt:lpstr>
      <vt:lpstr>Dosyalama Hİzmetlerİnde Standartlaşma İle; </vt:lpstr>
      <vt:lpstr>Dosyalama Hİzmetlerİnde Standartlaşma İle; </vt:lpstr>
      <vt:lpstr>  STANDART DOSYA PLANI </vt:lpstr>
      <vt:lpstr>Standart Dosya PlanInIn YapIsI</vt:lpstr>
      <vt:lpstr>PowerPoint Sunusu</vt:lpstr>
      <vt:lpstr>PowerPoint Sunusu</vt:lpstr>
      <vt:lpstr>PowerPoint Sunusu</vt:lpstr>
      <vt:lpstr>KonularIn NumaralandIrIlmasI,</vt:lpstr>
      <vt:lpstr>PowerPoint Sunusu</vt:lpstr>
      <vt:lpstr>PowerPoint Sunusu</vt:lpstr>
      <vt:lpstr>PowerPoint Sunusu</vt:lpstr>
      <vt:lpstr>PowerPoint Sunusu</vt:lpstr>
      <vt:lpstr>PowerPoint Sunusu</vt:lpstr>
      <vt:lpstr>STANDART DOSYA PLANININ KULLANIMI</vt:lpstr>
      <vt:lpstr> </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DOSYALAMA İŞLEMLERİNDE DİKKAT EDİLECEK HUSUSLAR:</vt:lpstr>
      <vt:lpstr>Alt Konulara Aİt KayItlarIn Genel Konu AltInda  Tek Dosyada (Klasör) ToplanmasI</vt:lpstr>
      <vt:lpstr>PowerPoint Sunusu</vt:lpstr>
      <vt:lpstr>PowerPoint Sunusu</vt:lpstr>
      <vt:lpstr>PowerPoint Sunusu</vt:lpstr>
      <vt:lpstr>PowerPoint Sunusu</vt:lpstr>
      <vt:lpstr> </vt:lpstr>
      <vt:lpstr> </vt:lpstr>
      <vt:lpstr>PowerPoint Sunusu</vt:lpstr>
      <vt:lpstr>PowerPoint Sunusu</vt:lpstr>
      <vt:lpstr>PowerPoint Sunusu</vt:lpstr>
      <vt:lpstr>PowerPoint Sunusu</vt:lpstr>
      <vt:lpstr>Dosya Ne Zaman AçIlIr</vt:lpstr>
      <vt:lpstr>PowerPoint Sunusu</vt:lpstr>
      <vt:lpstr>PowerPoint Sunusu</vt:lpstr>
      <vt:lpstr>               KLASÖR ETİKETİ:</vt:lpstr>
      <vt:lpstr>PowerPoint Sunusu</vt:lpstr>
      <vt:lpstr>DOSYALARIN ARİŞVE TESLİM EDİLMESİ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enes</cp:lastModifiedBy>
  <cp:revision>763</cp:revision>
  <dcterms:created xsi:type="dcterms:W3CDTF">2013-01-19T07:18:05Z</dcterms:created>
  <dcterms:modified xsi:type="dcterms:W3CDTF">2015-07-01T11:12:20Z</dcterms:modified>
</cp:coreProperties>
</file>